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06.12.2022</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06.12.2022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06.12.2022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06.12.2022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06.12.2022</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06.12.2022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06.12.2022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06.12.2022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06.12.2022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06.12.2022</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06.12.2022</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B106E36-FD25-4E2D-B0AA-010F637433A0}" type="datetimeFigureOut">
              <a:rPr lang="ru-RU" smtClean="0"/>
              <a:pPr/>
              <a:t>06.12.2022</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25C68B6-61C2-468F-89AB-4B9F7531AA68}"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8229600" cy="1428760"/>
          </a:xfrm>
        </p:spPr>
        <p:txBody>
          <a:bodyPr>
            <a:noAutofit/>
          </a:bodyPr>
          <a:lstStyle/>
          <a:p>
            <a:r>
              <a:rPr lang="ru-RU" sz="3200" b="1" dirty="0" smtClean="0"/>
              <a:t/>
            </a:r>
            <a:br>
              <a:rPr lang="ru-RU" sz="3200" b="1" dirty="0" smtClean="0"/>
            </a:br>
            <a:r>
              <a:rPr lang="ru-RU" sz="3200" b="1" dirty="0" smtClean="0"/>
              <a:t/>
            </a:r>
            <a:br>
              <a:rPr lang="ru-RU" sz="3200" b="1" dirty="0" smtClean="0"/>
            </a:br>
            <a:r>
              <a:rPr lang="ru-RU" sz="3200" b="1" dirty="0" smtClean="0"/>
              <a:t/>
            </a:r>
            <a:br>
              <a:rPr lang="ru-RU" sz="3200" b="1" dirty="0" smtClean="0"/>
            </a:br>
            <a:r>
              <a:rPr lang="ru-RU" sz="3200" b="1" dirty="0" smtClean="0"/>
              <a:t/>
            </a:r>
            <a:br>
              <a:rPr lang="ru-RU" sz="3200" b="1" dirty="0" smtClean="0"/>
            </a:br>
            <a:r>
              <a:rPr lang="ru-RU" sz="3200" b="1" dirty="0" smtClean="0"/>
              <a:t>Административная ответственность за оскорбление в социальных сетях</a:t>
            </a:r>
            <a:r>
              <a:rPr lang="ru-RU" sz="3200" dirty="0" smtClean="0"/>
              <a:t/>
            </a:r>
            <a:br>
              <a:rPr lang="ru-RU" sz="3200" dirty="0" smtClean="0"/>
            </a:br>
            <a:endParaRPr lang="ru-RU" sz="3200" dirty="0"/>
          </a:p>
        </p:txBody>
      </p:sp>
      <p:sp>
        <p:nvSpPr>
          <p:cNvPr id="4" name="Содержимое 3"/>
          <p:cNvSpPr>
            <a:spLocks noGrp="1"/>
          </p:cNvSpPr>
          <p:nvPr>
            <p:ph sz="half" idx="2"/>
          </p:nvPr>
        </p:nvSpPr>
        <p:spPr/>
        <p:txBody>
          <a:bodyPr/>
          <a:lstStyle/>
          <a:p>
            <a:pPr>
              <a:buNone/>
            </a:pPr>
            <a:endParaRPr lang="ru-RU" dirty="0" smtClean="0"/>
          </a:p>
          <a:p>
            <a:pPr>
              <a:buNone/>
            </a:pPr>
            <a:endParaRPr lang="ru-RU" dirty="0" smtClean="0"/>
          </a:p>
          <a:p>
            <a:pPr>
              <a:buNone/>
            </a:pPr>
            <a:endParaRPr lang="ru-RU" dirty="0" smtClean="0"/>
          </a:p>
        </p:txBody>
      </p:sp>
      <p:pic>
        <p:nvPicPr>
          <p:cNvPr id="5" name="Объект 4"/>
          <p:cNvPicPr>
            <a:picLocks noGrp="1" noChangeAspect="1"/>
          </p:cNvPicPr>
          <p:nvPr>
            <p:ph sz="half" idx="1"/>
          </p:nvPr>
        </p:nvPicPr>
        <p:blipFill>
          <a:blip r:embed="rId2" cstate="print">
            <a:extLst>
              <a:ext uri="{28A0092B-C50C-407E-A947-70E740481C1C}">
                <a14:useLocalDpi xmlns:a14="http://schemas.microsoft.com/office/drawing/2010/main" xmlns="" val="0"/>
              </a:ext>
            </a:extLst>
          </a:blip>
          <a:stretch>
            <a:fillRect/>
          </a:stretch>
        </p:blipFill>
        <p:spPr>
          <a:xfrm>
            <a:off x="1907704" y="1844824"/>
            <a:ext cx="5879082" cy="3284502"/>
          </a:xfrm>
        </p:spPr>
      </p:pic>
      <p:sp>
        <p:nvSpPr>
          <p:cNvPr id="6" name="Прямоугольник 5"/>
          <p:cNvSpPr/>
          <p:nvPr/>
        </p:nvSpPr>
        <p:spPr>
          <a:xfrm>
            <a:off x="3347864" y="5805264"/>
            <a:ext cx="5112568" cy="646331"/>
          </a:xfrm>
          <a:prstGeom prst="rect">
            <a:avLst/>
          </a:prstGeom>
        </p:spPr>
        <p:txBody>
          <a:bodyPr wrap="square">
            <a:spAutoFit/>
          </a:bodyPr>
          <a:lstStyle/>
          <a:p>
            <a:r>
              <a:rPr lang="ru-RU" b="1" dirty="0" smtClean="0">
                <a:latin typeface="Times New Roman" pitchFamily="18" charset="0"/>
                <a:cs typeface="Times New Roman" pitchFamily="18" charset="0"/>
              </a:rPr>
              <a:t>Головко Т.С., </a:t>
            </a:r>
          </a:p>
          <a:p>
            <a:r>
              <a:rPr lang="ru-RU" b="1" dirty="0" smtClean="0">
                <a:latin typeface="Times New Roman" pitchFamily="18" charset="0"/>
                <a:cs typeface="Times New Roman" pitchFamily="18" charset="0"/>
              </a:rPr>
              <a:t>социальный педагог МБОУ «СОШ № 41»</a:t>
            </a:r>
            <a:endParaRPr lang="ru-RU"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Оскорбление - это</a:t>
            </a:r>
            <a:endParaRPr lang="ru-RU" dirty="0"/>
          </a:p>
        </p:txBody>
      </p:sp>
      <p:sp>
        <p:nvSpPr>
          <p:cNvPr id="3" name="Содержимое 2"/>
          <p:cNvSpPr>
            <a:spLocks noGrp="1"/>
          </p:cNvSpPr>
          <p:nvPr>
            <p:ph sz="half" idx="1"/>
          </p:nvPr>
        </p:nvSpPr>
        <p:spPr>
          <a:xfrm>
            <a:off x="214282" y="1645920"/>
            <a:ext cx="4281518" cy="4526280"/>
          </a:xfrm>
        </p:spPr>
        <p:txBody>
          <a:bodyPr>
            <a:normAutofit fontScale="92500"/>
          </a:bodyPr>
          <a:lstStyle/>
          <a:p>
            <a:pPr algn="just">
              <a:buNone/>
            </a:pPr>
            <a:r>
              <a:rPr lang="ru-RU" dirty="0" smtClean="0"/>
              <a:t>	унижение чести и достоинства другого лица, выраженное в неприличной форме. Неприличной считается открыто циничная, </a:t>
            </a:r>
            <a:r>
              <a:rPr lang="ru-RU" dirty="0" err="1" smtClean="0"/>
              <a:t>про-тиворечащая</a:t>
            </a:r>
            <a:r>
              <a:rPr lang="ru-RU" dirty="0" smtClean="0"/>
              <a:t> </a:t>
            </a:r>
            <a:r>
              <a:rPr lang="ru-RU" dirty="0" err="1" smtClean="0"/>
              <a:t>обществен-ной</a:t>
            </a:r>
            <a:r>
              <a:rPr lang="ru-RU" dirty="0" smtClean="0"/>
              <a:t> морали форма общения, унизительная для человека</a:t>
            </a:r>
            <a:endParaRPr lang="ru-RU" dirty="0"/>
          </a:p>
        </p:txBody>
      </p:sp>
      <p:pic>
        <p:nvPicPr>
          <p:cNvPr id="6" name="Объект 5"/>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4648200" y="1889919"/>
            <a:ext cx="4038600" cy="40386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Наказание…</a:t>
            </a:r>
            <a:endParaRPr lang="ru-RU" dirty="0"/>
          </a:p>
        </p:txBody>
      </p:sp>
      <p:sp>
        <p:nvSpPr>
          <p:cNvPr id="3" name="Содержимое 2"/>
          <p:cNvSpPr>
            <a:spLocks noGrp="1"/>
          </p:cNvSpPr>
          <p:nvPr>
            <p:ph sz="half" idx="1"/>
          </p:nvPr>
        </p:nvSpPr>
        <p:spPr>
          <a:xfrm>
            <a:off x="457200" y="1645920"/>
            <a:ext cx="4258816" cy="4807416"/>
          </a:xfrm>
        </p:spPr>
        <p:txBody>
          <a:bodyPr>
            <a:normAutofit fontScale="85000" lnSpcReduction="20000"/>
          </a:bodyPr>
          <a:lstStyle/>
          <a:p>
            <a:pPr algn="just">
              <a:buNone/>
            </a:pPr>
            <a:r>
              <a:rPr lang="ru-RU" dirty="0" smtClean="0"/>
              <a:t>	Санкция по статье 5.61 кодекса РФ об </a:t>
            </a:r>
            <a:r>
              <a:rPr lang="ru-RU" dirty="0" err="1" smtClean="0"/>
              <a:t>админи-стративных</a:t>
            </a:r>
            <a:r>
              <a:rPr lang="ru-RU" dirty="0" smtClean="0"/>
              <a:t> </a:t>
            </a:r>
            <a:r>
              <a:rPr lang="ru-RU" dirty="0" err="1" smtClean="0"/>
              <a:t>правонаруше-ниях</a:t>
            </a:r>
            <a:r>
              <a:rPr lang="ru-RU" dirty="0" smtClean="0"/>
              <a:t> предусматривает на-</a:t>
            </a:r>
            <a:r>
              <a:rPr lang="ru-RU" dirty="0" err="1" smtClean="0"/>
              <a:t>казание</a:t>
            </a:r>
            <a:r>
              <a:rPr lang="ru-RU" dirty="0" smtClean="0"/>
              <a:t> для граждан в виде административного штрафа в размере от одной тысячи до трех тысяч рублей, на должностных лиц - от десяти тысяч до тридцати тысяч рублей; на юридических лиц - от пятидесяти тысяч до ста тысяч рублей</a:t>
            </a:r>
          </a:p>
          <a:p>
            <a:endParaRPr lang="ru-RU" dirty="0"/>
          </a:p>
        </p:txBody>
      </p:sp>
      <p:pic>
        <p:nvPicPr>
          <p:cNvPr id="5" name="Содержимое 3" descr="правила этикета при работе с компьютерной сетью"/>
          <p:cNvPicPr>
            <a:picLocks noGrp="1"/>
          </p:cNvPicPr>
          <p:nvPr>
            <p:ph sz="half" idx="2"/>
          </p:nvPr>
        </p:nvPicPr>
        <p:blipFill>
          <a:blip r:embed="rId2" cstate="print"/>
          <a:srcRect/>
          <a:stretch>
            <a:fillRect/>
          </a:stretch>
        </p:blipFill>
        <p:spPr bwMode="auto">
          <a:xfrm>
            <a:off x="4929190" y="1857364"/>
            <a:ext cx="3667134" cy="3286148"/>
          </a:xfrm>
          <a:prstGeom prst="ellipse">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Наказание…</a:t>
            </a:r>
            <a:endParaRPr lang="ru-RU" dirty="0"/>
          </a:p>
        </p:txBody>
      </p:sp>
      <p:sp>
        <p:nvSpPr>
          <p:cNvPr id="3" name="Содержимое 2"/>
          <p:cNvSpPr>
            <a:spLocks noGrp="1"/>
          </p:cNvSpPr>
          <p:nvPr>
            <p:ph sz="half" idx="1"/>
          </p:nvPr>
        </p:nvSpPr>
        <p:spPr>
          <a:xfrm>
            <a:off x="214282" y="1645920"/>
            <a:ext cx="4281518" cy="4526280"/>
          </a:xfrm>
        </p:spPr>
        <p:txBody>
          <a:bodyPr>
            <a:normAutofit fontScale="77500" lnSpcReduction="20000"/>
          </a:bodyPr>
          <a:lstStyle/>
          <a:p>
            <a:pPr algn="just">
              <a:buNone/>
            </a:pPr>
            <a:r>
              <a:rPr lang="ru-RU" dirty="0" smtClean="0"/>
              <a:t>	Оскорбление, содержащееся в публичном выступлении, публично </a:t>
            </a:r>
            <a:r>
              <a:rPr lang="ru-RU" dirty="0" err="1" smtClean="0"/>
              <a:t>демонстриру-ющемся</a:t>
            </a:r>
            <a:r>
              <a:rPr lang="ru-RU" dirty="0" smtClean="0"/>
              <a:t> произведении или средствах массовой </a:t>
            </a:r>
            <a:r>
              <a:rPr lang="ru-RU" dirty="0" err="1" smtClean="0"/>
              <a:t>информа-ции</a:t>
            </a:r>
            <a:r>
              <a:rPr lang="ru-RU" dirty="0" smtClean="0"/>
              <a:t>, влечет наложение административного штрафа на граждан в размере от трех тысяч до пяти тысяч рублей; на должностных лиц - от тридцати тысяч до пятидесяти тысяч рублей; на юридических лиц - от ста тысяч до пятисот тысяч рублей</a:t>
            </a:r>
          </a:p>
          <a:p>
            <a:endParaRPr lang="ru-RU" dirty="0"/>
          </a:p>
        </p:txBody>
      </p:sp>
      <p:pic>
        <p:nvPicPr>
          <p:cNvPr id="5" name="Picture 2" descr="C:\Documents and Settings\UserXP\Рабочий стол\1.jpg"/>
          <p:cNvPicPr>
            <a:picLocks noGrp="1" noChangeAspect="1" noChangeArrowheads="1"/>
          </p:cNvPicPr>
          <p:nvPr>
            <p:ph sz="half" idx="2"/>
          </p:nvPr>
        </p:nvPicPr>
        <p:blipFill>
          <a:blip r:embed="rId2" cstate="print"/>
          <a:srcRect/>
          <a:stretch>
            <a:fillRect/>
          </a:stretch>
        </p:blipFill>
        <p:spPr bwMode="auto">
          <a:xfrm>
            <a:off x="4786314" y="2071678"/>
            <a:ext cx="3872060" cy="3071834"/>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214281" y="2276872"/>
            <a:ext cx="8534183" cy="4464496"/>
          </a:xfrm>
        </p:spPr>
        <p:txBody>
          <a:bodyPr>
            <a:normAutofit fontScale="85000" lnSpcReduction="10000"/>
          </a:bodyPr>
          <a:lstStyle/>
          <a:p>
            <a:pPr algn="just">
              <a:buNone/>
            </a:pPr>
            <a:r>
              <a:rPr lang="ru-RU" dirty="0" smtClean="0"/>
              <a:t>	К административной ответственности за оскорбление может быть привлечено лицо, достигшее 16 лет. Если правонарушителю исполнилось 16 лет, но не исполнилось 18 лет, дело будет рассматриваться комиссией по делам несовершеннолетних. Как правило, лица в возрасте от 16 до 18 лет, освобождаются комиссиями по делам несовершеннолетних от административной ответственности. К таким лицам применяются меры воздействия, не являющиеся -наказанием, например, предупреждение, передача под надзор родителей. </a:t>
            </a:r>
          </a:p>
          <a:p>
            <a:pPr algn="just">
              <a:buNone/>
            </a:pPr>
            <a:r>
              <a:rPr lang="ru-RU" dirty="0" smtClean="0"/>
              <a:t>	Привлечь же к административной ответственности лицо,  не достигшее возраста 16 лет, закон не позволяет</a:t>
            </a:r>
            <a:endParaRPr lang="ru-RU" dirty="0"/>
          </a:p>
        </p:txBody>
      </p:sp>
      <p:pic>
        <p:nvPicPr>
          <p:cNvPr id="7" name="Picture 2" descr="C:\Documents and Settings\UserXP\Рабочий стол\sm_full.jpg"/>
          <p:cNvPicPr>
            <a:picLocks noGrp="1" noChangeAspect="1" noChangeArrowheads="1"/>
          </p:cNvPicPr>
          <p:nvPr>
            <p:ph sz="half" idx="2"/>
          </p:nvPr>
        </p:nvPicPr>
        <p:blipFill>
          <a:blip r:embed="rId2" cstate="print"/>
          <a:srcRect l="15967" r="15005"/>
          <a:stretch>
            <a:fillRect/>
          </a:stretch>
        </p:blipFill>
        <p:spPr bwMode="auto">
          <a:xfrm>
            <a:off x="6300192" y="245734"/>
            <a:ext cx="2602279" cy="1923424"/>
          </a:xfrm>
          <a:prstGeom prst="rect">
            <a:avLst/>
          </a:prstGeom>
          <a:ln>
            <a:noFill/>
          </a:ln>
          <a:effectLst>
            <a:softEdge rad="11250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Компенсация морального вреда</a:t>
            </a:r>
            <a:endParaRPr lang="ru-RU" dirty="0"/>
          </a:p>
        </p:txBody>
      </p:sp>
      <p:sp>
        <p:nvSpPr>
          <p:cNvPr id="3" name="Содержимое 2"/>
          <p:cNvSpPr>
            <a:spLocks noGrp="1"/>
          </p:cNvSpPr>
          <p:nvPr>
            <p:ph sz="half" idx="1"/>
          </p:nvPr>
        </p:nvSpPr>
        <p:spPr/>
        <p:txBody>
          <a:bodyPr>
            <a:normAutofit fontScale="85000" lnSpcReduction="10000"/>
          </a:bodyPr>
          <a:lstStyle/>
          <a:p>
            <a:pPr>
              <a:buNone/>
            </a:pPr>
            <a:r>
              <a:rPr lang="ru-RU" dirty="0" smtClean="0"/>
              <a:t>Что необходимо сделать?</a:t>
            </a:r>
          </a:p>
          <a:p>
            <a:pPr marL="514350" indent="-514350" algn="just">
              <a:buAutoNum type="arabicPeriod"/>
            </a:pPr>
            <a:r>
              <a:rPr lang="ru-RU" dirty="0" smtClean="0"/>
              <a:t>Перед обращением в суд, следует </a:t>
            </a:r>
            <a:r>
              <a:rPr lang="ru-RU" dirty="0" err="1" smtClean="0"/>
              <a:t>позаботи-ться</a:t>
            </a:r>
            <a:r>
              <a:rPr lang="ru-RU" dirty="0" smtClean="0"/>
              <a:t> о доказательной базе в подтверждение факта авторства.</a:t>
            </a:r>
          </a:p>
          <a:p>
            <a:pPr marL="514350" indent="-514350" algn="just">
              <a:buAutoNum type="arabicPeriod"/>
            </a:pPr>
            <a:r>
              <a:rPr lang="ru-RU" dirty="0" smtClean="0"/>
              <a:t>Распечатанные </a:t>
            </a:r>
            <a:r>
              <a:rPr lang="ru-RU" dirty="0" err="1" smtClean="0"/>
              <a:t>интер-нет-страницы</a:t>
            </a:r>
            <a:r>
              <a:rPr lang="ru-RU" dirty="0" smtClean="0"/>
              <a:t>, </a:t>
            </a:r>
            <a:r>
              <a:rPr lang="ru-RU" dirty="0" err="1" smtClean="0"/>
              <a:t>содержа-щие</a:t>
            </a:r>
            <a:r>
              <a:rPr lang="ru-RU" dirty="0" smtClean="0"/>
              <a:t> </a:t>
            </a:r>
            <a:r>
              <a:rPr lang="ru-RU" dirty="0" err="1" smtClean="0"/>
              <a:t>осокорбительные</a:t>
            </a:r>
            <a:r>
              <a:rPr lang="ru-RU" dirty="0" smtClean="0"/>
              <a:t> высказывания, </a:t>
            </a:r>
            <a:r>
              <a:rPr lang="ru-RU" dirty="0" err="1" smtClean="0"/>
              <a:t>необхо-димо</a:t>
            </a:r>
            <a:r>
              <a:rPr lang="ru-RU" dirty="0" smtClean="0"/>
              <a:t> заверить у нотариуса</a:t>
            </a:r>
            <a:endParaRPr lang="ru-RU" dirty="0"/>
          </a:p>
        </p:txBody>
      </p:sp>
      <p:pic>
        <p:nvPicPr>
          <p:cNvPr id="5" name="Picture 2" descr="C:\Documents and Settings\UserXP\Рабочий стол\102468490____________________________komp.jpg"/>
          <p:cNvPicPr>
            <a:picLocks noGrp="1" noChangeAspect="1" noChangeArrowheads="1"/>
          </p:cNvPicPr>
          <p:nvPr>
            <p:ph sz="half" idx="2"/>
          </p:nvPr>
        </p:nvPicPr>
        <p:blipFill>
          <a:blip r:embed="rId2" cstate="print"/>
          <a:srcRect/>
          <a:stretch>
            <a:fillRect/>
          </a:stretch>
        </p:blipFill>
        <p:spPr bwMode="auto">
          <a:xfrm>
            <a:off x="4643438" y="2143116"/>
            <a:ext cx="4179155" cy="2928958"/>
          </a:xfrm>
          <a:prstGeom prst="ellipse">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Содержимое 3"/>
          <p:cNvSpPr>
            <a:spLocks noGrp="1"/>
          </p:cNvSpPr>
          <p:nvPr>
            <p:ph sz="half" idx="2"/>
          </p:nvPr>
        </p:nvSpPr>
        <p:spPr/>
        <p:txBody>
          <a:bodyPr/>
          <a:lstStyle/>
          <a:p>
            <a:endParaRPr lang="ru-RU"/>
          </a:p>
        </p:txBody>
      </p:sp>
      <p:pic>
        <p:nvPicPr>
          <p:cNvPr id="5" name="Picture 2" descr="C:\Documents and Settings\UserXP\Рабочий стол\1365274823virtualnuye_druzya_1.jpg"/>
          <p:cNvPicPr>
            <a:picLocks noGrp="1" noChangeAspect="1" noChangeArrowheads="1"/>
          </p:cNvPicPr>
          <p:nvPr>
            <p:ph sz="half" idx="1"/>
          </p:nvPr>
        </p:nvPicPr>
        <p:blipFill>
          <a:blip r:embed="rId2" cstate="print"/>
          <a:srcRect/>
          <a:stretch>
            <a:fillRect/>
          </a:stretch>
        </p:blipFill>
        <p:spPr bwMode="auto">
          <a:xfrm>
            <a:off x="428596" y="214290"/>
            <a:ext cx="8279436" cy="6357982"/>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28</TotalTime>
  <Words>51</Words>
  <Application>Microsoft Office PowerPoint</Application>
  <PresentationFormat>Экран (4:3)</PresentationFormat>
  <Paragraphs>16</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Литейная</vt:lpstr>
      <vt:lpstr>    Административная ответственность за оскорбление в социальных сетях </vt:lpstr>
      <vt:lpstr>Оскорбление - это</vt:lpstr>
      <vt:lpstr>Наказание…</vt:lpstr>
      <vt:lpstr>Наказание…</vt:lpstr>
      <vt:lpstr>Слайд 5</vt:lpstr>
      <vt:lpstr>Компенсация морального вреда</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Административная ответственность за оскорбление в социальных сетях </dc:title>
  <cp:lastModifiedBy>Соц Педагог</cp:lastModifiedBy>
  <cp:revision>7</cp:revision>
  <dcterms:modified xsi:type="dcterms:W3CDTF">2022-12-06T02:08:05Z</dcterms:modified>
</cp:coreProperties>
</file>