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2"/>
    </p:embeddedFont>
    <p:embeddedFont>
      <p:font typeface="Montserrat" panose="020B0604020202020204" charset="-52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Merriweather" panose="020B0604020202020204" charset="-52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922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afdcea2e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afdcea2e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afdcea2e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afdcea2e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afdcea2e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afdcea2e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afdcea2e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afdcea2e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afdcea2e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afdcea2e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afdcea2e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afdcea2ed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afc88596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afc88596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afc88596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afc88596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623400" y="342900"/>
            <a:ext cx="8520600" cy="1184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Impact"/>
                <a:cs typeface="Times New Roman" panose="02020603050405020304" pitchFamily="18" charset="0"/>
                <a:sym typeface="Impact"/>
              </a:rPr>
              <a:t>ЗАКОНЫ РФ</a:t>
            </a:r>
            <a:endParaRPr b="1" dirty="0">
              <a:solidFill>
                <a:schemeClr val="dk1"/>
              </a:solidFill>
              <a:latin typeface="Times New Roman" panose="02020603050405020304" pitchFamily="18" charset="0"/>
              <a:ea typeface="Impact"/>
              <a:cs typeface="Times New Roman" panose="02020603050405020304" pitchFamily="18" charset="0"/>
              <a:sym typeface="Impact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789708" y="1257301"/>
            <a:ext cx="7876309" cy="909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    для </a:t>
            </a:r>
            <a:r>
              <a:rPr lang="ru" sz="2800" b="1" i="1" dirty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несовершеннолетних до и после 14 </a:t>
            </a:r>
            <a:r>
              <a:rPr lang="ru" sz="2800" b="1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лет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" sz="2400" b="1" i="1" dirty="0" smtClean="0">
              <a:solidFill>
                <a:schemeClr val="dk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ПРЕЗЕНТАЦИЮ ПОДГОТОВИЛ: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ВОЛОКИТИН ЕВГЕНИЙ, 6 А КЛ.</a:t>
            </a:r>
            <a:endParaRPr b="1" dirty="0">
              <a:solidFill>
                <a:schemeClr val="dk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635675" y="500913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Уголо́вный ко́декс Росси́йской Федера́ции</a:t>
            </a:r>
            <a:r>
              <a:rPr lang="ru" sz="1600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u" sz="1600" i="1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(УК РФ)</a:t>
            </a:r>
            <a:r>
              <a:rPr lang="ru" sz="1600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— </a:t>
            </a:r>
            <a:r>
              <a:rPr lang="ru" sz="1600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основной источник уголовного п</a:t>
            </a:r>
            <a:r>
              <a:rPr lang="ru" sz="160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рава</a:t>
            </a:r>
            <a:r>
              <a:rPr lang="ru" sz="1600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 и единственный нормативный акт, устанавливающий преступность и наказуемость деяний на территории Российской Федерации.</a:t>
            </a:r>
            <a:endParaRPr sz="1600" dirty="0">
              <a:solidFill>
                <a:srgbClr val="202122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600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Действующий Уголовный кодекс Российской Федерации был принят Государственной думой 24 мая 1996 года, одобрен Советом Федерации 5 июня 1996 года, подписан президентом 13 июня 1996 года и вступил в силу с 1 января 1997 года, сменив Уголовный кодекс РСФСР 1960 года, применявшийся до тех </a:t>
            </a:r>
            <a:r>
              <a:rPr lang="ru" sz="1600" dirty="0" smtClean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пор</a:t>
            </a: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endParaRPr sz="1600" dirty="0">
              <a:solidFill>
                <a:srgbClr val="202122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l="31941" t="18166" r="29227"/>
          <a:stretch/>
        </p:blipFill>
        <p:spPr>
          <a:xfrm>
            <a:off x="0" y="2725"/>
            <a:ext cx="4296076" cy="509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latin typeface="Impact"/>
                <a:ea typeface="Impact"/>
                <a:cs typeface="Impact"/>
                <a:sym typeface="Impact"/>
              </a:rPr>
              <a:t>обязанности ребенка</a:t>
            </a:r>
            <a:endParaRPr sz="30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331175" y="0"/>
            <a:ext cx="4812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 рождения: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слушаться родителей и лиц, их заменяющих</a:t>
            </a:r>
            <a:endParaRPr sz="180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соблюдать правила поведения, установленные в воспитательных и образовательных учреждениях, дома и в общественных местах. </a:t>
            </a:r>
            <a:endParaRPr sz="180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 6 лет:</a:t>
            </a:r>
            <a:endParaRPr sz="1800" b="1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получить основное общее образование (9 классов);</a:t>
            </a:r>
            <a:endParaRPr sz="180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соблюдать правила внутреннего распорядка учебного заведения, учебной дисциплины</a:t>
            </a:r>
            <a:endParaRPr sz="180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 8 лет:</a:t>
            </a:r>
            <a:endParaRPr sz="1800" b="1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соблюдать устав школы, правила детского общественного объединения;</a:t>
            </a:r>
            <a:endParaRPr sz="180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 14 лет:</a:t>
            </a:r>
            <a:endParaRPr sz="1800" b="1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выполнять трудовые поручения в соответствии с условиями контракта, правилами трудового распорядка и трудовым законодательством;</a:t>
            </a:r>
            <a:endParaRPr sz="180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соблюдать устав школы, правила  молодежного общественного объединения</a:t>
            </a:r>
            <a:endParaRPr sz="180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900"/>
              </a:spcAft>
              <a:buNone/>
            </a:pPr>
            <a:endParaRPr sz="100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у ребенка так же есть и ответственность 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322200" y="-75"/>
            <a:ext cx="4821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46050" indent="0" algn="just"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 лет: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преподавателями, администрацией учебного заведения</a:t>
            </a:r>
          </a:p>
          <a:p>
            <a:pPr marL="14605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совершение общественно опасных действий, бродяжничества, уклонение от учебы, пьянства,  вплоть до  направления комиссией по делам несовершеннолетних в специальные учебно-воспитательные учреждения.</a:t>
            </a:r>
          </a:p>
          <a:p>
            <a:pPr marL="146050" indent="0" algn="just"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11 лет: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11 лет несовершеннолетний может быть помещен в специальное воспитательное учреждение для детей и подростков (спецшкола,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специнтернат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 в случае совершения общественно опасных действий или злостного и систематического нарушения правил общественного поведения.</a:t>
            </a:r>
          </a:p>
          <a:p>
            <a:pPr marL="146050" indent="0" algn="just"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 лет: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школы за совершение правонарушений, в том числе за грубые и неоднократные нарушения устава школы;</a:t>
            </a:r>
          </a:p>
          <a:p>
            <a:pPr marL="14605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имущественная ответственность по заключенным сделкам;</a:t>
            </a:r>
          </a:p>
          <a:p>
            <a:pPr marL="14605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причиненного вреда;</a:t>
            </a:r>
          </a:p>
          <a:p>
            <a:pPr marL="14605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трудовой дисциплины;</a:t>
            </a:r>
          </a:p>
          <a:p>
            <a:pPr marL="146050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за отдельные виды преступлений (убийство, умышленное причинение тяжкого и средней тяжести вреда здоровью, изнасилование, кража, грабеж, разбой, вымогательство, неправомерное завладение транспортным средством, заведомо ложное сообщение об акте терроризма, вандализм, приведение в негодность транспортных средств или путей сообщения и др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00" dirty="0"/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24" y="500925"/>
            <a:ext cx="3896593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50" b="1" dirty="0">
                <a:latin typeface="Impact"/>
                <a:ea typeface="Impact"/>
                <a:cs typeface="Impact"/>
                <a:sym typeface="Impact"/>
              </a:rPr>
              <a:t>УГОЛОВНАЯ ОТВЕТСТВЕННОСТЬ НЕСОВЕРШЕННОЛЕТНЕГО</a:t>
            </a:r>
            <a:endParaRPr sz="57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331175" y="0"/>
            <a:ext cx="4812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1. Связанные с физическим насилием или его угрозой.</a:t>
            </a:r>
            <a:endParaRPr sz="1000" b="1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убийство (</a:t>
            </a:r>
            <a:r>
              <a:rPr lang="ru" sz="1000" u="sng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105 УК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умышленное причинение тяжкого вреда здоровью (</a:t>
            </a:r>
            <a:r>
              <a:rPr lang="ru" sz="1000" u="sng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111 УК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умышленное причинение средней тяжести вреда здоровью (</a:t>
            </a:r>
            <a:r>
              <a:rPr lang="ru" sz="1000" u="sng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112 УК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изнасилование (</a:t>
            </a:r>
            <a:r>
              <a:rPr lang="ru" sz="1000" u="sng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131 УК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насильственные действия сексуального характера (</a:t>
            </a:r>
            <a:r>
              <a:rPr lang="ru" sz="1000" u="sng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132 УК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).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2. Связанные с завладением чужим имуществом.</a:t>
            </a:r>
            <a:endParaRPr sz="1000" b="1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кража (</a:t>
            </a:r>
            <a:r>
              <a:rPr lang="ru" sz="1000" u="sng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158 УК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грабеж (</a:t>
            </a:r>
            <a:r>
              <a:rPr lang="ru" sz="1000" u="sng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161 УК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разбой (</a:t>
            </a:r>
            <a:r>
              <a:rPr lang="ru" sz="1000" u="sng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162 УК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вымогательство (</a:t>
            </a:r>
            <a:r>
              <a:rPr lang="ru" sz="1000" u="sng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163 УК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неправомерное завладение автомобилем или иным транспортным средством без цели хищения (</a:t>
            </a:r>
            <a:r>
              <a:rPr lang="ru" sz="1000" u="sng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166 УК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хищение либо вымогательство оружия, боеприпасов, взрывчатых веществ и взрывных устройств (ст. 226 УК);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хищение либо вымогательство наркотических средств или психотропных веществ (ст. 229 УК);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3. Связанные с уничтожением или повреждением имущества.</a:t>
            </a:r>
            <a:endParaRPr sz="1000" b="1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умышленное уничтожение или повреждение имущества при отягчающих обстоятельствах (ч. 2 ст. 167 УК);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террористический акт (ст. 205 УК);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вандализм (ст. 214 УК);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приведение в негодность транспортных средств или путей сообщения (ст. 267 УК);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4. Иные</a:t>
            </a: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.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похищение человека (ст. 126 УК);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захват заложника (ст. 206 УК);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заведомо ложное сообщение об акте терроризма (ст. 207 УК);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хулиганство при отягчающих обстоятельствах (ч. 2 ст. 213 УК).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50" b="1">
                <a:latin typeface="Impact"/>
                <a:ea typeface="Impact"/>
                <a:cs typeface="Impact"/>
                <a:sym typeface="Impact"/>
              </a:rPr>
              <a:t>Какие наказания будет нести несовершеннолетний за совершенное преступление?</a:t>
            </a:r>
            <a:endParaRPr sz="44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4331175" y="-75"/>
            <a:ext cx="4812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штраф;</a:t>
            </a:r>
            <a:endParaRPr sz="1450" b="1" dirty="0">
              <a:solidFill>
                <a:schemeClr val="dk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лишение права заниматься определенной деятельностью;</a:t>
            </a:r>
            <a:endParaRPr sz="1450" b="1" dirty="0">
              <a:solidFill>
                <a:schemeClr val="dk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обязательные работы;</a:t>
            </a:r>
            <a:endParaRPr sz="1450" b="1" dirty="0">
              <a:solidFill>
                <a:schemeClr val="dk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исправительные работы;</a:t>
            </a:r>
            <a:endParaRPr sz="1450" b="1" dirty="0">
              <a:solidFill>
                <a:schemeClr val="dk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ограничение свободы;</a:t>
            </a:r>
            <a:endParaRPr sz="1450" b="1" dirty="0">
              <a:solidFill>
                <a:schemeClr val="dk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dk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лишение свободы на определенный срок.</a:t>
            </a:r>
            <a:endParaRPr sz="1450" b="1" dirty="0">
              <a:solidFill>
                <a:schemeClr val="dk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83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Несовершеннолетнему могут быть назначены следующие принудительные меры воспитательного воздействия:</a:t>
            </a:r>
            <a:endParaRPr sz="1483" b="1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83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предупреждение;</a:t>
            </a:r>
            <a:endParaRPr sz="1483" b="1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83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передача под надзор родителей или лиц, их заменяющих, либо специализированного государственного органа;</a:t>
            </a:r>
            <a:endParaRPr sz="1483" b="1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83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возложение обязанности загладить причиненный вред;</a:t>
            </a:r>
            <a:endParaRPr sz="1483" b="1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83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ограничение досуга и установление особых требований к поведению несовершеннолетнего</a:t>
            </a:r>
            <a:r>
              <a:rPr lang="ru" sz="1483" dirty="0">
                <a:solidFill>
                  <a:srgbClr val="353535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83" dirty="0">
              <a:solidFill>
                <a:srgbClr val="35353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212874" y="357150"/>
            <a:ext cx="3995443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50" b="1" i="1" dirty="0">
                <a:latin typeface="Impact"/>
                <a:ea typeface="Impact"/>
                <a:cs typeface="Impact"/>
                <a:sym typeface="Impact"/>
              </a:rPr>
              <a:t>Гражданская ответственность</a:t>
            </a:r>
            <a:r>
              <a:rPr lang="ru" sz="3050" dirty="0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ru" sz="3050" b="1" i="1" dirty="0" smtClean="0">
                <a:latin typeface="Impact"/>
                <a:ea typeface="Impact"/>
                <a:cs typeface="Impact"/>
                <a:sym typeface="Impact"/>
              </a:rPr>
              <a:t>несовершеннолетних</a:t>
            </a:r>
            <a:endParaRPr sz="4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313200" y="-83127"/>
            <a:ext cx="4830900" cy="5226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1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В сфере гражданско-правовых отношений следует различать ответственность несовершеннолетних в возрасте до 14 лет и в возрасте от 14 до 18 лет.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1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В соответствии с положениями статьи 1073 Гражданского кодекса РФ, в зависимости от обстоятельств, за вред, причиненный несовершеннолетним, не достигшим четырнадцати лет (малолетним), отвечают: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1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-его законные представители (родители, усыновители, опекуны) если не докажут, что вред возник не по их вине;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1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-организация для детей-сирот и детей, оставшихся без попечения родителей, если малолетний гражданин, оставшийся без попечения родителей, был помещен под надзор в эту организацию и если она не докажет, что вред возник не по ее вине;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1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-образовательное, воспитательное, лечебное или иное учреждение, а также физическое лицо, обязанное осуществлять надзор над несовершеннолетним, на основании закона или договора, если не докажет, что вред возник не по его вине в осуществлении надзора.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1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В соответствии с положениями статьи 1074 Гражданского Кодекса РФ, в зависимости от обстоятельств, за вред причиненный несовершеннолетним, в возрасте от четырнадцати до восемнадцати лет отвечают: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1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-сам несовершеннолетний на общих основаниях;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1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-его законные </a:t>
            </a:r>
            <a:r>
              <a:rPr lang="ru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представители, </a:t>
            </a:r>
            <a:r>
              <a:rPr lang="ru" sz="11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в случае, когда у несовершеннолетнего в возрасте от четырнадцати до восемнадцати лет нет доходов или иного имущества, достаточных для возмещения вреда и если они не докажут, что вред возник не по их вине;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100" dirty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-организация для детей-сирот и детей, оставшихся без попечения родителей, если несовершеннолетний гражданин в возрасте от четырнадцати до восемнадцати лет, оставшийся без попечения родителей, был помещен под надзор в эту организацию и если она не докажет, что вред возник не по ее </a:t>
            </a:r>
            <a:r>
              <a:rPr lang="ru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вине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202" dirty="0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9000" y="4718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50" b="1" dirty="0">
                <a:latin typeface="Impact"/>
                <a:ea typeface="Impact"/>
                <a:cs typeface="Impact"/>
                <a:sym typeface="Impact"/>
              </a:rPr>
              <a:t>Административные правонарушения, посягающие на общественный порядок и общественную </a:t>
            </a:r>
            <a:r>
              <a:rPr lang="ru" sz="2450" b="1" dirty="0" smtClean="0">
                <a:latin typeface="Impact"/>
                <a:ea typeface="Impact"/>
                <a:cs typeface="Impact"/>
                <a:sym typeface="Impact"/>
              </a:rPr>
              <a:t>безопасность</a:t>
            </a:r>
            <a:endParaRPr sz="42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4306800" y="-93518"/>
            <a:ext cx="4837200" cy="5237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20.1. Мелкое </a:t>
            </a:r>
            <a:r>
              <a:rPr lang="ru" sz="900" b="1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хулиганство</a:t>
            </a:r>
            <a:endParaRPr sz="9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Мелкое хулиганство, то есть нецензурная брань в общественных местах, оскорбительное приставание к гражданам или другие действия, демонстративно нарушающие общественный порядок и спокойствие граждан, - влечет наложение административного штрафа в размере от пяти до пятнадцати минимальных размеров оплаты труда (МРОТ) или административный арест на срок до пятнадцати суток</a:t>
            </a:r>
            <a:r>
              <a:rPr lang="ru" sz="1000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.</a:t>
            </a:r>
            <a:endParaRPr sz="10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20.20.  Распитие  пива и напитков, изготовляемых на его основе, алкогольной и спиртосодержащей продукции либо потребление наркотических средств или психотропных веществ в общественных местах</a:t>
            </a:r>
            <a:r>
              <a:rPr lang="ru" sz="900" b="1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.</a:t>
            </a:r>
            <a:endParaRPr sz="9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1. Распитие алкогольной и спиртосодержащей продукции на улицах, скверах, парках, в транспортном средстве общего пользования, в других, в других общественных местах:</a:t>
            </a:r>
            <a:endParaRPr sz="10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влечет наложение административного штрафа в размере от  одного до трех  МРОТ.</a:t>
            </a:r>
            <a:endParaRPr sz="10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2. Потребление наркотических средств или психотропных веществ без назначения врача либо потребление одурманивающих веществ на улицах, стадионах, скверах, парках, в транспортном средстве общего пользования, в других общественных местах</a:t>
            </a:r>
            <a:endParaRPr sz="10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влечет наложение административного штрафа в размере от трех до пяти МРОТ.</a:t>
            </a:r>
            <a:endParaRPr sz="10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3. Потребление наркотических средств или психотропных веществ без назначения врача либо потребление иных одурманивающих веществ на улицах, стадионах и скверах, а также в других общественных местах</a:t>
            </a:r>
            <a:endParaRPr sz="10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влечет наложение административного штрафа в размере от десяти до пятнадцати размеров МРОТ</a:t>
            </a:r>
            <a:r>
              <a:rPr lang="ru" sz="1000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.</a:t>
            </a:r>
            <a:endParaRPr sz="10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21.21. Появление в общественных местах в состоянии опьянения</a:t>
            </a:r>
            <a:r>
              <a:rPr lang="ru" sz="900" b="1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:</a:t>
            </a:r>
            <a:endParaRPr lang="ru" sz="9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- </a:t>
            </a:r>
            <a:r>
              <a:rPr lang="ru" sz="1000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влечет наложение административного штрафа в размере от одного до пяти МРОТ</a:t>
            </a:r>
            <a:r>
              <a:rPr lang="ru" sz="1000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.</a:t>
            </a:r>
            <a:endParaRPr sz="10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Ст. 20.22. Появление в состоянии опьянения несовершеннолетних в возрасте до шестнадцати лет, </a:t>
            </a:r>
            <a:r>
              <a:rPr lang="ru" sz="900" b="1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распитие </a:t>
            </a:r>
            <a:r>
              <a:rPr lang="ru" sz="900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ими пива и напитков, </a:t>
            </a:r>
            <a:r>
              <a:rPr lang="ru" sz="900" b="1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алкогольной </a:t>
            </a:r>
            <a:r>
              <a:rPr lang="ru" sz="900" b="1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и спиртосодержащей продукции, потребление ими наркотических средств или психотропных веществ в общественных  </a:t>
            </a:r>
            <a:r>
              <a:rPr lang="ru" sz="900" b="1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местах</a:t>
            </a:r>
            <a:r>
              <a:rPr lang="ru" sz="1000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 </a:t>
            </a:r>
            <a:r>
              <a:rPr lang="ru" sz="1000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влечет наложение административного штрафа на </a:t>
            </a:r>
            <a:r>
              <a:rPr lang="ru" sz="1000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законных </a:t>
            </a:r>
            <a:r>
              <a:rPr lang="ru" sz="1000" dirty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представителей несовершеннолетних в размере от трех до пяти </a:t>
            </a:r>
            <a:r>
              <a:rPr lang="ru" sz="1000" dirty="0" smtClean="0">
                <a:solidFill>
                  <a:srgbClr val="353535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МРОТ</a:t>
            </a:r>
            <a:endParaRPr sz="1000" dirty="0">
              <a:solidFill>
                <a:srgbClr val="353535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sz="800" dirty="0"/>
          </a:p>
        </p:txBody>
      </p:sp>
    </p:spTree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3167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Impact"/>
                <a:ea typeface="Impact"/>
                <a:cs typeface="Impact"/>
                <a:sym typeface="Impact"/>
              </a:rPr>
              <a:t>это </a:t>
            </a:r>
            <a:r>
              <a:rPr lang="ru" dirty="0" smtClean="0">
                <a:latin typeface="Impact"/>
                <a:ea typeface="Impact"/>
                <a:cs typeface="Impact"/>
                <a:sym typeface="Impact"/>
              </a:rPr>
              <a:t>все, </a:t>
            </a:r>
            <a:r>
              <a:rPr lang="ru" dirty="0">
                <a:latin typeface="Impact"/>
                <a:ea typeface="Impact"/>
                <a:cs typeface="Impact"/>
                <a:sym typeface="Impact"/>
              </a:rPr>
              <a:t>что я вам хотел рассказать </a:t>
            </a:r>
            <a:r>
              <a:rPr lang="ru" dirty="0" smtClean="0">
                <a:latin typeface="Impact"/>
                <a:ea typeface="Impact"/>
                <a:cs typeface="Impact"/>
                <a:sym typeface="Impact"/>
              </a:rPr>
              <a:t>сегодня.</a:t>
            </a:r>
            <a:br>
              <a:rPr lang="ru" dirty="0" smtClean="0">
                <a:latin typeface="Impact"/>
                <a:ea typeface="Impact"/>
                <a:cs typeface="Impact"/>
                <a:sym typeface="Impact"/>
              </a:rPr>
            </a:br>
            <a:r>
              <a:rPr lang="ru" dirty="0" smtClean="0">
                <a:latin typeface="Impact"/>
                <a:ea typeface="Impact"/>
                <a:cs typeface="Impact"/>
                <a:sym typeface="Impact"/>
              </a:rPr>
              <a:t>желаю </a:t>
            </a:r>
            <a:r>
              <a:rPr lang="ru" dirty="0">
                <a:latin typeface="Impact"/>
                <a:ea typeface="Impact"/>
                <a:cs typeface="Impact"/>
                <a:sym typeface="Impact"/>
              </a:rPr>
              <a:t>вам соблюдать законы </a:t>
            </a:r>
            <a:r>
              <a:rPr lang="ru" dirty="0" smtClean="0"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" dirty="0" smtClean="0">
                <a:latin typeface="Impact"/>
                <a:ea typeface="Impact"/>
                <a:cs typeface="Impact"/>
                <a:sym typeface="Impact"/>
              </a:rPr>
            </a:br>
            <a:r>
              <a:rPr lang="ru" dirty="0" smtClean="0">
                <a:latin typeface="Impact"/>
                <a:ea typeface="Impact"/>
                <a:cs typeface="Impact"/>
                <a:sym typeface="Impact"/>
              </a:rPr>
              <a:t>УК РФ!</a:t>
            </a:r>
            <a:endParaRPr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675" y="0"/>
            <a:ext cx="4784400" cy="509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1317</Words>
  <Application>Microsoft Office PowerPoint</Application>
  <PresentationFormat>Экран (16:9)</PresentationFormat>
  <Paragraphs>97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Impact</vt:lpstr>
      <vt:lpstr>Montserrat</vt:lpstr>
      <vt:lpstr>Comic Sans MS</vt:lpstr>
      <vt:lpstr>Merriweather</vt:lpstr>
      <vt:lpstr>Roboto</vt:lpstr>
      <vt:lpstr>Times New Roman</vt:lpstr>
      <vt:lpstr>Paradigm</vt:lpstr>
      <vt:lpstr>ЗАКОНЫ РФ</vt:lpstr>
      <vt:lpstr>Презентация PowerPoint</vt:lpstr>
      <vt:lpstr>обязанности ребенка</vt:lpstr>
      <vt:lpstr>у ребенка так же есть и ответственность </vt:lpstr>
      <vt:lpstr>УГОЛОВНАЯ ОТВЕТСТВЕННОСТЬ НЕСОВЕРШЕННОЛЕТНЕГО</vt:lpstr>
      <vt:lpstr>Какие наказания будет нести несовершеннолетний за совершенное преступление?</vt:lpstr>
      <vt:lpstr>Гражданская ответственность несовершеннолетних</vt:lpstr>
      <vt:lpstr>Административные правонарушения, посягающие на общественный порядок и общественную безопасность</vt:lpstr>
      <vt:lpstr>это все, что я вам хотел рассказать сегодня. желаю вам соблюдать законы  УК РФ!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РФ</dc:title>
  <cp:lastModifiedBy>Соц Педагог</cp:lastModifiedBy>
  <cp:revision>3</cp:revision>
  <dcterms:modified xsi:type="dcterms:W3CDTF">2023-11-16T01:18:29Z</dcterms:modified>
</cp:coreProperties>
</file>