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5" r:id="rId2"/>
  </p:sldMasterIdLst>
  <p:notesMasterIdLst>
    <p:notesMasterId r:id="rId53"/>
  </p:notesMasterIdLst>
  <p:handoutMasterIdLst>
    <p:handoutMasterId r:id="rId54"/>
  </p:handoutMasterIdLst>
  <p:sldIdLst>
    <p:sldId id="856" r:id="rId3"/>
    <p:sldId id="857" r:id="rId4"/>
    <p:sldId id="858" r:id="rId5"/>
    <p:sldId id="859" r:id="rId6"/>
    <p:sldId id="860" r:id="rId7"/>
    <p:sldId id="861" r:id="rId8"/>
    <p:sldId id="899" r:id="rId9"/>
    <p:sldId id="892" r:id="rId10"/>
    <p:sldId id="900" r:id="rId11"/>
    <p:sldId id="862" r:id="rId12"/>
    <p:sldId id="898" r:id="rId13"/>
    <p:sldId id="897" r:id="rId14"/>
    <p:sldId id="805" r:id="rId15"/>
    <p:sldId id="879" r:id="rId16"/>
    <p:sldId id="881" r:id="rId17"/>
    <p:sldId id="880" r:id="rId18"/>
    <p:sldId id="887" r:id="rId19"/>
    <p:sldId id="783" r:id="rId20"/>
    <p:sldId id="784" r:id="rId21"/>
    <p:sldId id="786" r:id="rId22"/>
    <p:sldId id="877" r:id="rId23"/>
    <p:sldId id="787" r:id="rId24"/>
    <p:sldId id="876" r:id="rId25"/>
    <p:sldId id="789" r:id="rId26"/>
    <p:sldId id="885" r:id="rId27"/>
    <p:sldId id="788" r:id="rId28"/>
    <p:sldId id="791" r:id="rId29"/>
    <p:sldId id="842" r:id="rId30"/>
    <p:sldId id="782" r:id="rId31"/>
    <p:sldId id="801" r:id="rId32"/>
    <p:sldId id="866" r:id="rId33"/>
    <p:sldId id="867" r:id="rId34"/>
    <p:sldId id="868" r:id="rId35"/>
    <p:sldId id="869" r:id="rId36"/>
    <p:sldId id="870" r:id="rId37"/>
    <p:sldId id="871" r:id="rId38"/>
    <p:sldId id="872" r:id="rId39"/>
    <p:sldId id="873" r:id="rId40"/>
    <p:sldId id="874" r:id="rId41"/>
    <p:sldId id="878" r:id="rId42"/>
    <p:sldId id="882" r:id="rId43"/>
    <p:sldId id="883" r:id="rId44"/>
    <p:sldId id="884" r:id="rId45"/>
    <p:sldId id="886" r:id="rId46"/>
    <p:sldId id="889" r:id="rId47"/>
    <p:sldId id="890" r:id="rId48"/>
    <p:sldId id="891" r:id="rId49"/>
    <p:sldId id="893" r:id="rId50"/>
    <p:sldId id="894" r:id="rId51"/>
    <p:sldId id="895" r:id="rId52"/>
  </p:sldIdLst>
  <p:sldSz cx="9144000" cy="5143500" type="screen16x9"/>
  <p:notesSz cx="6797675" cy="9928225"/>
  <p:defaultTextStyle>
    <a:defPPr>
      <a:defRPr lang="ru-RU"/>
    </a:defPPr>
    <a:lvl1pPr marL="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22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0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4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999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2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442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0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946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D961"/>
    <a:srgbClr val="D09E00"/>
    <a:srgbClr val="E9B941"/>
    <a:srgbClr val="FFE285"/>
    <a:srgbClr val="C5A68D"/>
    <a:srgbClr val="143B8A"/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3" autoAdjust="0"/>
    <p:restoredTop sz="99037" autoAdjust="0"/>
  </p:normalViewPr>
  <p:slideViewPr>
    <p:cSldViewPr>
      <p:cViewPr varScale="1">
        <p:scale>
          <a:sx n="97" d="100"/>
          <a:sy n="97" d="100"/>
        </p:scale>
        <p:origin x="-708" y="-90"/>
      </p:cViewPr>
      <p:guideLst>
        <p:guide orient="horz" pos="1620"/>
        <p:guide pos="2880"/>
        <p:guide pos="1383"/>
        <p:guide pos="45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B256F-B002-48CD-9377-2E4813A8C8A0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B93E1CF-43EC-4A0A-9F58-B588EC5D1077}">
      <dgm:prSet phldrT="[Текст]"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географии терроризма, интернациональный характер террористических организаций, использование международными террористическими организациями </a:t>
          </a:r>
          <a:r>
            <a:rPr lang="ru-RU" sz="18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этнорелигиозного</a:t>
          </a:r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фактора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0A941B-EC66-4952-9F90-D600548C9168}" type="parTrans" cxnId="{6DEB3ED7-FEA4-4946-91BA-96C17E58D07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8245A3-B998-487F-8549-DCA7D5FB4827}" type="sibTrans" cxnId="{6DEB3ED7-FEA4-4946-91BA-96C17E58D07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C9D771-B746-404E-ACB3-00ABF8166FEF}">
      <dgm:prSet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усиление взаимного влияния различных внутренних и внешних социальных, политических, экономических и иных факторов на возникновение и  распространение терроризма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C33F3A-876A-4DD6-9A94-EB7F1714D2D1}" type="parTrans" cxnId="{6793EB54-FA02-406F-8708-0F0EF25511FA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F49230-5665-48CC-B0A1-79D43CEF7765}" type="sibTrans" cxnId="{6793EB54-FA02-406F-8708-0F0EF25511FA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CE9C7C-D515-4FBD-B225-01585B21555D}">
      <dgm:prSet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уровня организованности террористической деятельности, создание крупных террористических формирований с развитой инфраструктурой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EFEBA-2950-4524-9EA2-5D6E0C13FCE1}" type="parTrans" cxnId="{88E8872E-08DF-4D31-B4D0-EEF04A61246F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6133EF-5AF5-4749-98A7-A49A53CC06D1}" type="sibTrans" cxnId="{88E8872E-08DF-4D31-B4D0-EEF04A61246F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1B60BB-F335-42D3-A20A-D7416DD36671}">
      <dgm:prSet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новых и совершенствование существующих форм и методов террористической деятельности, направленных на увеличение масштабов последствий террористических актов и количества пострадавших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3A4C26-AE8E-407D-869F-B407E13FFEF2}" type="parTrans" cxnId="{A4E2248A-BCEC-449A-AE11-CB46758B1C2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C76817-0B22-4E02-990E-EFFF57473ADF}" type="sibTrans" cxnId="{A4E2248A-BCEC-449A-AE11-CB46758B1C2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79B8BD-7A6D-4771-A989-F8E9A5ABAD26}" type="pres">
      <dgm:prSet presAssocID="{21BB256F-B002-48CD-9377-2E4813A8C8A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FA96383-0EDA-4CAC-9931-D0BB5263C707}" type="pres">
      <dgm:prSet presAssocID="{21BB256F-B002-48CD-9377-2E4813A8C8A0}" presName="Name1" presStyleCnt="0"/>
      <dgm:spPr/>
    </dgm:pt>
    <dgm:pt modelId="{88A9515D-C0A2-4699-98E3-A3144CF4C3E7}" type="pres">
      <dgm:prSet presAssocID="{21BB256F-B002-48CD-9377-2E4813A8C8A0}" presName="cycle" presStyleCnt="0"/>
      <dgm:spPr/>
    </dgm:pt>
    <dgm:pt modelId="{7C3EDED6-DBC3-4218-BC38-B7B0852DB512}" type="pres">
      <dgm:prSet presAssocID="{21BB256F-B002-48CD-9377-2E4813A8C8A0}" presName="srcNode" presStyleLbl="node1" presStyleIdx="0" presStyleCnt="4"/>
      <dgm:spPr/>
    </dgm:pt>
    <dgm:pt modelId="{0CF5BFC4-40A7-461B-A409-DA598644527A}" type="pres">
      <dgm:prSet presAssocID="{21BB256F-B002-48CD-9377-2E4813A8C8A0}" presName="conn" presStyleLbl="parChTrans1D2" presStyleIdx="0" presStyleCnt="1"/>
      <dgm:spPr/>
      <dgm:t>
        <a:bodyPr/>
        <a:lstStyle/>
        <a:p>
          <a:endParaRPr lang="ru-RU"/>
        </a:p>
      </dgm:t>
    </dgm:pt>
    <dgm:pt modelId="{90AB7569-54FE-49BA-A73A-F2DA092947F3}" type="pres">
      <dgm:prSet presAssocID="{21BB256F-B002-48CD-9377-2E4813A8C8A0}" presName="extraNode" presStyleLbl="node1" presStyleIdx="0" presStyleCnt="4"/>
      <dgm:spPr/>
    </dgm:pt>
    <dgm:pt modelId="{D2589C27-ACDE-4AE3-80F1-7EA00F428F14}" type="pres">
      <dgm:prSet presAssocID="{21BB256F-B002-48CD-9377-2E4813A8C8A0}" presName="dstNode" presStyleLbl="node1" presStyleIdx="0" presStyleCnt="4"/>
      <dgm:spPr/>
    </dgm:pt>
    <dgm:pt modelId="{6C466F7E-DA57-410F-8340-550880146C78}" type="pres">
      <dgm:prSet presAssocID="{4B93E1CF-43EC-4A0A-9F58-B588EC5D1077}" presName="text_1" presStyleLbl="node1" presStyleIdx="0" presStyleCnt="4" custScaleY="130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A7F02-F9BF-4865-92DD-41B74BF3D589}" type="pres">
      <dgm:prSet presAssocID="{4B93E1CF-43EC-4A0A-9F58-B588EC5D1077}" presName="accent_1" presStyleCnt="0"/>
      <dgm:spPr/>
    </dgm:pt>
    <dgm:pt modelId="{7607AF00-666E-4B89-96F0-C27D29591EC1}" type="pres">
      <dgm:prSet presAssocID="{4B93E1CF-43EC-4A0A-9F58-B588EC5D1077}" presName="accentRepeatNode" presStyleLbl="solidFgAcc1" presStyleIdx="0" presStyleCnt="4" custScaleX="132369" custScaleY="122232" custLinFactNeighborY="-7953"/>
      <dgm:spPr>
        <a:blipFill rotWithShape="0"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11088A39-CB29-4261-9B89-3D3EEA24BA55}" type="pres">
      <dgm:prSet presAssocID="{FCC9D771-B746-404E-ACB3-00ABF8166FEF}" presName="text_2" presStyleLbl="node1" presStyleIdx="1" presStyleCnt="4" custScaleY="130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0A5C0-D938-46AC-87B3-57C898CD75AF}" type="pres">
      <dgm:prSet presAssocID="{FCC9D771-B746-404E-ACB3-00ABF8166FEF}" presName="accent_2" presStyleCnt="0"/>
      <dgm:spPr/>
    </dgm:pt>
    <dgm:pt modelId="{F62674B4-4F96-4476-9463-D86EFBEF8CE6}" type="pres">
      <dgm:prSet presAssocID="{FCC9D771-B746-404E-ACB3-00ABF8166FEF}" presName="accentRepeatNode" presStyleLbl="solidFgAcc1" presStyleIdx="1" presStyleCnt="4" custScaleX="132369" custScaleY="122232" custLinFactNeighborY="-8169"/>
      <dgm:spPr>
        <a:blipFill rotWithShape="0">
          <a:blip xmlns:r="http://schemas.openxmlformats.org/officeDocument/2006/relationships"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A0ECA7E-0BFA-47C2-8B07-731BD532D32F}" type="pres">
      <dgm:prSet presAssocID="{43CE9C7C-D515-4FBD-B225-01585B21555D}" presName="text_3" presStyleLbl="node1" presStyleIdx="2" presStyleCnt="4" custScaleY="130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1D54E-5EC1-46EC-8FCF-696AD3DC070D}" type="pres">
      <dgm:prSet presAssocID="{43CE9C7C-D515-4FBD-B225-01585B21555D}" presName="accent_3" presStyleCnt="0"/>
      <dgm:spPr/>
    </dgm:pt>
    <dgm:pt modelId="{9A3AFD3A-F576-4EE9-AC55-B33131B4991C}" type="pres">
      <dgm:prSet presAssocID="{43CE9C7C-D515-4FBD-B225-01585B21555D}" presName="accentRepeatNode" presStyleLbl="solidFgAcc1" presStyleIdx="2" presStyleCnt="4" custScaleX="132369" custScaleY="122232"/>
      <dgm:spPr>
        <a:blipFill rotWithShape="0"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8180136-ACBC-4956-AE00-140C412B5AD1}" type="pres">
      <dgm:prSet presAssocID="{131B60BB-F335-42D3-A20A-D7416DD36671}" presName="text_4" presStyleLbl="node1" presStyleIdx="3" presStyleCnt="4" custScaleY="154760" custLinFactNeighborY="12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B7E10-8F23-49A4-AD12-29D08DFDD53A}" type="pres">
      <dgm:prSet presAssocID="{131B60BB-F335-42D3-A20A-D7416DD36671}" presName="accent_4" presStyleCnt="0"/>
      <dgm:spPr/>
    </dgm:pt>
    <dgm:pt modelId="{64EEBEF8-701E-41EE-8945-0EFCF7315667}" type="pres">
      <dgm:prSet presAssocID="{131B60BB-F335-42D3-A20A-D7416DD36671}" presName="accentRepeatNode" presStyleLbl="solidFgAcc1" presStyleIdx="3" presStyleCnt="4" custScaleX="132369" custScaleY="122232" custLinFactNeighborY="10517"/>
      <dgm:spPr>
        <a:blipFill rotWithShape="0">
          <a:blip xmlns:r="http://schemas.openxmlformats.org/officeDocument/2006/relationships"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</dgm:ptLst>
  <dgm:cxnLst>
    <dgm:cxn modelId="{6DEB3ED7-FEA4-4946-91BA-96C17E58D07B}" srcId="{21BB256F-B002-48CD-9377-2E4813A8C8A0}" destId="{4B93E1CF-43EC-4A0A-9F58-B588EC5D1077}" srcOrd="0" destOrd="0" parTransId="{680A941B-EC66-4952-9F90-D600548C9168}" sibTransId="{358245A3-B998-487F-8549-DCA7D5FB4827}"/>
    <dgm:cxn modelId="{6793EB54-FA02-406F-8708-0F0EF25511FA}" srcId="{21BB256F-B002-48CD-9377-2E4813A8C8A0}" destId="{FCC9D771-B746-404E-ACB3-00ABF8166FEF}" srcOrd="1" destOrd="0" parTransId="{ABC33F3A-876A-4DD6-9A94-EB7F1714D2D1}" sibTransId="{B9F49230-5665-48CC-B0A1-79D43CEF7765}"/>
    <dgm:cxn modelId="{E3E912C8-B01B-40B7-A743-B5E7959B2FA0}" type="presOf" srcId="{4B93E1CF-43EC-4A0A-9F58-B588EC5D1077}" destId="{6C466F7E-DA57-410F-8340-550880146C78}" srcOrd="0" destOrd="0" presId="urn:microsoft.com/office/officeart/2008/layout/VerticalCurvedList"/>
    <dgm:cxn modelId="{4B82834F-5C34-4232-8F94-209F831A75FA}" type="presOf" srcId="{21BB256F-B002-48CD-9377-2E4813A8C8A0}" destId="{3C79B8BD-7A6D-4771-A989-F8E9A5ABAD26}" srcOrd="0" destOrd="0" presId="urn:microsoft.com/office/officeart/2008/layout/VerticalCurvedList"/>
    <dgm:cxn modelId="{EF3845E6-72AC-47EF-A9AE-CB737F63F15F}" type="presOf" srcId="{131B60BB-F335-42D3-A20A-D7416DD36671}" destId="{28180136-ACBC-4956-AE00-140C412B5AD1}" srcOrd="0" destOrd="0" presId="urn:microsoft.com/office/officeart/2008/layout/VerticalCurvedList"/>
    <dgm:cxn modelId="{A4E2248A-BCEC-449A-AE11-CB46758B1C2B}" srcId="{21BB256F-B002-48CD-9377-2E4813A8C8A0}" destId="{131B60BB-F335-42D3-A20A-D7416DD36671}" srcOrd="3" destOrd="0" parTransId="{3F3A4C26-AE8E-407D-869F-B407E13FFEF2}" sibTransId="{D9C76817-0B22-4E02-990E-EFFF57473ADF}"/>
    <dgm:cxn modelId="{2CC953C2-6780-42B7-A7BA-C7480FE3CCB8}" type="presOf" srcId="{358245A3-B998-487F-8549-DCA7D5FB4827}" destId="{0CF5BFC4-40A7-461B-A409-DA598644527A}" srcOrd="0" destOrd="0" presId="urn:microsoft.com/office/officeart/2008/layout/VerticalCurvedList"/>
    <dgm:cxn modelId="{744F8C99-4081-4523-A84A-B16A61A782A0}" type="presOf" srcId="{FCC9D771-B746-404E-ACB3-00ABF8166FEF}" destId="{11088A39-CB29-4261-9B89-3D3EEA24BA55}" srcOrd="0" destOrd="0" presId="urn:microsoft.com/office/officeart/2008/layout/VerticalCurvedList"/>
    <dgm:cxn modelId="{5503873E-F6AE-49C1-9878-B0C3B48D04CB}" type="presOf" srcId="{43CE9C7C-D515-4FBD-B225-01585B21555D}" destId="{0A0ECA7E-0BFA-47C2-8B07-731BD532D32F}" srcOrd="0" destOrd="0" presId="urn:microsoft.com/office/officeart/2008/layout/VerticalCurvedList"/>
    <dgm:cxn modelId="{88E8872E-08DF-4D31-B4D0-EEF04A61246F}" srcId="{21BB256F-B002-48CD-9377-2E4813A8C8A0}" destId="{43CE9C7C-D515-4FBD-B225-01585B21555D}" srcOrd="2" destOrd="0" parTransId="{14FEFEBA-2950-4524-9EA2-5D6E0C13FCE1}" sibTransId="{046133EF-5AF5-4749-98A7-A49A53CC06D1}"/>
    <dgm:cxn modelId="{8A140F65-ABA1-4198-B49F-81A4E766C128}" type="presParOf" srcId="{3C79B8BD-7A6D-4771-A989-F8E9A5ABAD26}" destId="{EFA96383-0EDA-4CAC-9931-D0BB5263C707}" srcOrd="0" destOrd="0" presId="urn:microsoft.com/office/officeart/2008/layout/VerticalCurvedList"/>
    <dgm:cxn modelId="{D435F2C2-8AA3-4A94-B98D-92BAE02EFF07}" type="presParOf" srcId="{EFA96383-0EDA-4CAC-9931-D0BB5263C707}" destId="{88A9515D-C0A2-4699-98E3-A3144CF4C3E7}" srcOrd="0" destOrd="0" presId="urn:microsoft.com/office/officeart/2008/layout/VerticalCurvedList"/>
    <dgm:cxn modelId="{A7D1BD8D-B3BA-4B7B-A0CD-70159A432EAF}" type="presParOf" srcId="{88A9515D-C0A2-4699-98E3-A3144CF4C3E7}" destId="{7C3EDED6-DBC3-4218-BC38-B7B0852DB512}" srcOrd="0" destOrd="0" presId="urn:microsoft.com/office/officeart/2008/layout/VerticalCurvedList"/>
    <dgm:cxn modelId="{E0F8F94E-3954-438E-93B0-D083610820F4}" type="presParOf" srcId="{88A9515D-C0A2-4699-98E3-A3144CF4C3E7}" destId="{0CF5BFC4-40A7-461B-A409-DA598644527A}" srcOrd="1" destOrd="0" presId="urn:microsoft.com/office/officeart/2008/layout/VerticalCurvedList"/>
    <dgm:cxn modelId="{00426110-B2FD-4AEA-BA5B-2ED1078DE00D}" type="presParOf" srcId="{88A9515D-C0A2-4699-98E3-A3144CF4C3E7}" destId="{90AB7569-54FE-49BA-A73A-F2DA092947F3}" srcOrd="2" destOrd="0" presId="urn:microsoft.com/office/officeart/2008/layout/VerticalCurvedList"/>
    <dgm:cxn modelId="{0E57C4C8-D374-47DD-B095-B29EE52EB721}" type="presParOf" srcId="{88A9515D-C0A2-4699-98E3-A3144CF4C3E7}" destId="{D2589C27-ACDE-4AE3-80F1-7EA00F428F14}" srcOrd="3" destOrd="0" presId="urn:microsoft.com/office/officeart/2008/layout/VerticalCurvedList"/>
    <dgm:cxn modelId="{6BF6B8F0-95FA-4CEC-82AF-201E43D16179}" type="presParOf" srcId="{EFA96383-0EDA-4CAC-9931-D0BB5263C707}" destId="{6C466F7E-DA57-410F-8340-550880146C78}" srcOrd="1" destOrd="0" presId="urn:microsoft.com/office/officeart/2008/layout/VerticalCurvedList"/>
    <dgm:cxn modelId="{4DB436E4-8656-4554-82A8-E870D2238CA1}" type="presParOf" srcId="{EFA96383-0EDA-4CAC-9931-D0BB5263C707}" destId="{206A7F02-F9BF-4865-92DD-41B74BF3D589}" srcOrd="2" destOrd="0" presId="urn:microsoft.com/office/officeart/2008/layout/VerticalCurvedList"/>
    <dgm:cxn modelId="{91189684-384D-4501-8290-6C49EE97799E}" type="presParOf" srcId="{206A7F02-F9BF-4865-92DD-41B74BF3D589}" destId="{7607AF00-666E-4B89-96F0-C27D29591EC1}" srcOrd="0" destOrd="0" presId="urn:microsoft.com/office/officeart/2008/layout/VerticalCurvedList"/>
    <dgm:cxn modelId="{CA7698E0-082F-45EF-8526-FCA4DCA4DC8A}" type="presParOf" srcId="{EFA96383-0EDA-4CAC-9931-D0BB5263C707}" destId="{11088A39-CB29-4261-9B89-3D3EEA24BA55}" srcOrd="3" destOrd="0" presId="urn:microsoft.com/office/officeart/2008/layout/VerticalCurvedList"/>
    <dgm:cxn modelId="{E1D5C7FD-45A5-4425-88B2-B210D3AB183A}" type="presParOf" srcId="{EFA96383-0EDA-4CAC-9931-D0BB5263C707}" destId="{8CC0A5C0-D938-46AC-87B3-57C898CD75AF}" srcOrd="4" destOrd="0" presId="urn:microsoft.com/office/officeart/2008/layout/VerticalCurvedList"/>
    <dgm:cxn modelId="{96D37E9C-6142-4C16-8B9C-76E56E0C95FA}" type="presParOf" srcId="{8CC0A5C0-D938-46AC-87B3-57C898CD75AF}" destId="{F62674B4-4F96-4476-9463-D86EFBEF8CE6}" srcOrd="0" destOrd="0" presId="urn:microsoft.com/office/officeart/2008/layout/VerticalCurvedList"/>
    <dgm:cxn modelId="{AF315AB0-592C-464E-B80B-41BACD3F2334}" type="presParOf" srcId="{EFA96383-0EDA-4CAC-9931-D0BB5263C707}" destId="{0A0ECA7E-0BFA-47C2-8B07-731BD532D32F}" srcOrd="5" destOrd="0" presId="urn:microsoft.com/office/officeart/2008/layout/VerticalCurvedList"/>
    <dgm:cxn modelId="{A196440A-1C57-4483-81DC-523F4763100A}" type="presParOf" srcId="{EFA96383-0EDA-4CAC-9931-D0BB5263C707}" destId="{2091D54E-5EC1-46EC-8FCF-696AD3DC070D}" srcOrd="6" destOrd="0" presId="urn:microsoft.com/office/officeart/2008/layout/VerticalCurvedList"/>
    <dgm:cxn modelId="{73B75EA6-C59A-4F50-9024-99EB0A677006}" type="presParOf" srcId="{2091D54E-5EC1-46EC-8FCF-696AD3DC070D}" destId="{9A3AFD3A-F576-4EE9-AC55-B33131B4991C}" srcOrd="0" destOrd="0" presId="urn:microsoft.com/office/officeart/2008/layout/VerticalCurvedList"/>
    <dgm:cxn modelId="{129E6B26-5D8C-486B-BDDD-D48B535E713E}" type="presParOf" srcId="{EFA96383-0EDA-4CAC-9931-D0BB5263C707}" destId="{28180136-ACBC-4956-AE00-140C412B5AD1}" srcOrd="7" destOrd="0" presId="urn:microsoft.com/office/officeart/2008/layout/VerticalCurvedList"/>
    <dgm:cxn modelId="{10F3CA20-CD11-4B13-B40C-4248AD1E3FA2}" type="presParOf" srcId="{EFA96383-0EDA-4CAC-9931-D0BB5263C707}" destId="{DCDB7E10-8F23-49A4-AD12-29D08DFDD53A}" srcOrd="8" destOrd="0" presId="urn:microsoft.com/office/officeart/2008/layout/VerticalCurvedList"/>
    <dgm:cxn modelId="{FE62AD97-58D1-48FA-BAD2-1CECA5124ED1}" type="presParOf" srcId="{DCDB7E10-8F23-49A4-AD12-29D08DFDD53A}" destId="{64EEBEF8-701E-41EE-8945-0EFCF7315667}" srcOrd="0" destOrd="0" presId="urn:microsoft.com/office/officeart/2008/layout/VerticalCurvedList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C4A85-3542-4644-813C-196DA7D2590E}" type="doc">
      <dgm:prSet loTypeId="urn:microsoft.com/office/officeart/2005/8/layout/vList4#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CD48B05-EEB5-4A03-9236-6188C1890BB1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ликвидировано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170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бандитов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DBDE93-B840-40F0-8D01-837D641998CF}" type="parTrans" cxnId="{FAC80C9C-AD05-40F3-9601-477874DBAA0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8F1231-F87F-4D58-9E23-BBFB6F62DCAB}" type="sibTrans" cxnId="{FAC80C9C-AD05-40F3-9601-477874DBAA0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FE275-6E26-4FA0-A7B0-B292F220079C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снижен в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2,5 раза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террористической активности</a:t>
          </a:r>
        </a:p>
      </dgm:t>
    </dgm:pt>
    <dgm:pt modelId="{FC318C79-3A61-4B4F-9FB8-76597DCCB427}" type="parTrans" cxnId="{0372936E-E19D-45F1-94D3-A4DD29A29B7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C4CDF8-804A-41E0-896F-669A5D04B44B}" type="sibTrans" cxnId="{0372936E-E19D-45F1-94D3-A4DD29A29B7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0D42D9-6560-4B26-A212-D4C6E0F050CB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предотвращено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преступлений террористической направленности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941578-333E-42D7-8AB7-E72497960B74}" type="parTrans" cxnId="{5A960106-4D21-47D5-B132-ED594D53B4F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A61FA6-E1C2-4AA2-BBB0-26ABAEEEFC7B}" type="sibTrans" cxnId="{5A960106-4D21-47D5-B132-ED594D53B4F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4614C3-01A1-4643-AE83-D2B241C5653D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Обезврежено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175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самодельных бомб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BD5B31-8B6A-4B9B-AC13-F643F4066BB4}" type="parTrans" cxnId="{74170266-E4EF-4B6E-B18C-F4BCA1D82E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83F3D9-1931-4212-922C-E2A5F8FBCC06}" type="sibTrans" cxnId="{74170266-E4EF-4B6E-B18C-F4BCA1D82E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C4BC89-8D9F-453C-A730-72C9477CFAC5}" type="pres">
      <dgm:prSet presAssocID="{46BC4A85-3542-4644-813C-196DA7D259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F18BF4-8D71-4F13-B4E1-B4FAE94D127C}" type="pres">
      <dgm:prSet presAssocID="{970D42D9-6560-4B26-A212-D4C6E0F050CB}" presName="comp" presStyleCnt="0"/>
      <dgm:spPr/>
    </dgm:pt>
    <dgm:pt modelId="{1F02D4FC-87C5-4D52-8B1E-71268A08B7C4}" type="pres">
      <dgm:prSet presAssocID="{970D42D9-6560-4B26-A212-D4C6E0F050CB}" presName="box" presStyleLbl="node1" presStyleIdx="0" presStyleCnt="4"/>
      <dgm:spPr/>
      <dgm:t>
        <a:bodyPr/>
        <a:lstStyle/>
        <a:p>
          <a:endParaRPr lang="ru-RU"/>
        </a:p>
      </dgm:t>
    </dgm:pt>
    <dgm:pt modelId="{6E22B030-FDAD-4CB8-997C-F742E766AE88}" type="pres">
      <dgm:prSet presAssocID="{970D42D9-6560-4B26-A212-D4C6E0F050CB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6CE7A5E-1B5C-480C-9629-D481AED94A6D}" type="pres">
      <dgm:prSet presAssocID="{970D42D9-6560-4B26-A212-D4C6E0F050C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BFFD2-6104-49F9-A726-5A0CCF36D222}" type="pres">
      <dgm:prSet presAssocID="{20A61FA6-E1C2-4AA2-BBB0-26ABAEEEFC7B}" presName="spacer" presStyleCnt="0"/>
      <dgm:spPr/>
    </dgm:pt>
    <dgm:pt modelId="{0797A685-79AC-4838-B965-114AE934A657}" type="pres">
      <dgm:prSet presAssocID="{AD4614C3-01A1-4643-AE83-D2B241C5653D}" presName="comp" presStyleCnt="0"/>
      <dgm:spPr/>
    </dgm:pt>
    <dgm:pt modelId="{DA2BA1B9-CC00-4B93-86DB-088AC8CA41DC}" type="pres">
      <dgm:prSet presAssocID="{AD4614C3-01A1-4643-AE83-D2B241C5653D}" presName="box" presStyleLbl="node1" presStyleIdx="1" presStyleCnt="4"/>
      <dgm:spPr/>
      <dgm:t>
        <a:bodyPr/>
        <a:lstStyle/>
        <a:p>
          <a:endParaRPr lang="ru-RU"/>
        </a:p>
      </dgm:t>
    </dgm:pt>
    <dgm:pt modelId="{8F101576-8ED7-4716-8A80-149ADA458962}" type="pres">
      <dgm:prSet presAssocID="{AD4614C3-01A1-4643-AE83-D2B241C5653D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1F8352C-4AF6-427F-9C81-3A88A7D9E210}" type="pres">
      <dgm:prSet presAssocID="{AD4614C3-01A1-4643-AE83-D2B241C5653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C261E-0561-4B98-8D3E-A2BA04AE7D9C}" type="pres">
      <dgm:prSet presAssocID="{AF83F3D9-1931-4212-922C-E2A5F8FBCC06}" presName="spacer" presStyleCnt="0"/>
      <dgm:spPr/>
    </dgm:pt>
    <dgm:pt modelId="{B399520A-0204-4792-A2BB-1EF49432429D}" type="pres">
      <dgm:prSet presAssocID="{5CD48B05-EEB5-4A03-9236-6188C1890BB1}" presName="comp" presStyleCnt="0"/>
      <dgm:spPr/>
    </dgm:pt>
    <dgm:pt modelId="{B662C26B-05C7-46A7-85B6-15789F682A58}" type="pres">
      <dgm:prSet presAssocID="{5CD48B05-EEB5-4A03-9236-6188C1890BB1}" presName="box" presStyleLbl="node1" presStyleIdx="2" presStyleCnt="4"/>
      <dgm:spPr/>
      <dgm:t>
        <a:bodyPr/>
        <a:lstStyle/>
        <a:p>
          <a:endParaRPr lang="ru-RU"/>
        </a:p>
      </dgm:t>
    </dgm:pt>
    <dgm:pt modelId="{C32F55D0-E15A-42BB-9CD8-4824E8CA302B}" type="pres">
      <dgm:prSet presAssocID="{5CD48B05-EEB5-4A03-9236-6188C1890BB1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32C4C48-42DB-4F08-AD1B-77AB0260CB16}" type="pres">
      <dgm:prSet presAssocID="{5CD48B05-EEB5-4A03-9236-6188C1890BB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9EB67-C617-404D-8C87-A59B76AE3B75}" type="pres">
      <dgm:prSet presAssocID="{468F1231-F87F-4D58-9E23-BBFB6F62DCAB}" presName="spacer" presStyleCnt="0"/>
      <dgm:spPr/>
    </dgm:pt>
    <dgm:pt modelId="{63D82EF5-403D-4A1C-BED9-5F2B878479E1}" type="pres">
      <dgm:prSet presAssocID="{9F1FE275-6E26-4FA0-A7B0-B292F220079C}" presName="comp" presStyleCnt="0"/>
      <dgm:spPr/>
    </dgm:pt>
    <dgm:pt modelId="{6CE7EB78-FFD9-4DAA-AA70-53F1CD8311B1}" type="pres">
      <dgm:prSet presAssocID="{9F1FE275-6E26-4FA0-A7B0-B292F220079C}" presName="box" presStyleLbl="node1" presStyleIdx="3" presStyleCnt="4"/>
      <dgm:spPr/>
      <dgm:t>
        <a:bodyPr/>
        <a:lstStyle/>
        <a:p>
          <a:endParaRPr lang="ru-RU"/>
        </a:p>
      </dgm:t>
    </dgm:pt>
    <dgm:pt modelId="{9DA0EA27-E981-4C24-98A7-E4B717D95168}" type="pres">
      <dgm:prSet presAssocID="{9F1FE275-6E26-4FA0-A7B0-B292F220079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DA9AEC-49F2-4337-926E-9C4C83246BF5}" type="pres">
      <dgm:prSet presAssocID="{9F1FE275-6E26-4FA0-A7B0-B292F220079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30093C-1B50-4034-A5FC-90D229A53BB1}" type="presOf" srcId="{9F1FE275-6E26-4FA0-A7B0-B292F220079C}" destId="{6CE7EB78-FFD9-4DAA-AA70-53F1CD8311B1}" srcOrd="0" destOrd="0" presId="urn:microsoft.com/office/officeart/2005/8/layout/vList4#1"/>
    <dgm:cxn modelId="{FAC80C9C-AD05-40F3-9601-477874DBAA01}" srcId="{46BC4A85-3542-4644-813C-196DA7D2590E}" destId="{5CD48B05-EEB5-4A03-9236-6188C1890BB1}" srcOrd="2" destOrd="0" parTransId="{F1DBDE93-B840-40F0-8D01-837D641998CF}" sibTransId="{468F1231-F87F-4D58-9E23-BBFB6F62DCAB}"/>
    <dgm:cxn modelId="{74170266-E4EF-4B6E-B18C-F4BCA1D82EF8}" srcId="{46BC4A85-3542-4644-813C-196DA7D2590E}" destId="{AD4614C3-01A1-4643-AE83-D2B241C5653D}" srcOrd="1" destOrd="0" parTransId="{90BD5B31-8B6A-4B9B-AC13-F643F4066BB4}" sibTransId="{AF83F3D9-1931-4212-922C-E2A5F8FBCC06}"/>
    <dgm:cxn modelId="{E3365A57-A0F3-44AC-8C2C-A170ABAB9784}" type="presOf" srcId="{970D42D9-6560-4B26-A212-D4C6E0F050CB}" destId="{C6CE7A5E-1B5C-480C-9629-D481AED94A6D}" srcOrd="1" destOrd="0" presId="urn:microsoft.com/office/officeart/2005/8/layout/vList4#1"/>
    <dgm:cxn modelId="{A95814F2-86DB-4DAE-ADBF-F590D4AA4773}" type="presOf" srcId="{5CD48B05-EEB5-4A03-9236-6188C1890BB1}" destId="{632C4C48-42DB-4F08-AD1B-77AB0260CB16}" srcOrd="1" destOrd="0" presId="urn:microsoft.com/office/officeart/2005/8/layout/vList4#1"/>
    <dgm:cxn modelId="{5A960106-4D21-47D5-B132-ED594D53B4FB}" srcId="{46BC4A85-3542-4644-813C-196DA7D2590E}" destId="{970D42D9-6560-4B26-A212-D4C6E0F050CB}" srcOrd="0" destOrd="0" parTransId="{94941578-333E-42D7-8AB7-E72497960B74}" sibTransId="{20A61FA6-E1C2-4AA2-BBB0-26ABAEEEFC7B}"/>
    <dgm:cxn modelId="{A8D84038-96E1-4BBB-A9B3-A7624059B829}" type="presOf" srcId="{AD4614C3-01A1-4643-AE83-D2B241C5653D}" destId="{01F8352C-4AF6-427F-9C81-3A88A7D9E210}" srcOrd="1" destOrd="0" presId="urn:microsoft.com/office/officeart/2005/8/layout/vList4#1"/>
    <dgm:cxn modelId="{2551B064-498F-49B6-9A69-742F566CB889}" type="presOf" srcId="{AD4614C3-01A1-4643-AE83-D2B241C5653D}" destId="{DA2BA1B9-CC00-4B93-86DB-088AC8CA41DC}" srcOrd="0" destOrd="0" presId="urn:microsoft.com/office/officeart/2005/8/layout/vList4#1"/>
    <dgm:cxn modelId="{63EEE68A-C28B-49E3-A455-0537EEC2519D}" type="presOf" srcId="{970D42D9-6560-4B26-A212-D4C6E0F050CB}" destId="{1F02D4FC-87C5-4D52-8B1E-71268A08B7C4}" srcOrd="0" destOrd="0" presId="urn:microsoft.com/office/officeart/2005/8/layout/vList4#1"/>
    <dgm:cxn modelId="{0372936E-E19D-45F1-94D3-A4DD29A29B71}" srcId="{46BC4A85-3542-4644-813C-196DA7D2590E}" destId="{9F1FE275-6E26-4FA0-A7B0-B292F220079C}" srcOrd="3" destOrd="0" parTransId="{FC318C79-3A61-4B4F-9FB8-76597DCCB427}" sibTransId="{84C4CDF8-804A-41E0-896F-669A5D04B44B}"/>
    <dgm:cxn modelId="{D585C8E1-4805-41AA-AF88-4068651B618C}" type="presOf" srcId="{46BC4A85-3542-4644-813C-196DA7D2590E}" destId="{5DC4BC89-8D9F-453C-A730-72C9477CFAC5}" srcOrd="0" destOrd="0" presId="urn:microsoft.com/office/officeart/2005/8/layout/vList4#1"/>
    <dgm:cxn modelId="{1332A628-B268-4584-BBEA-B5F4D3FF646F}" type="presOf" srcId="{5CD48B05-EEB5-4A03-9236-6188C1890BB1}" destId="{B662C26B-05C7-46A7-85B6-15789F682A58}" srcOrd="0" destOrd="0" presId="urn:microsoft.com/office/officeart/2005/8/layout/vList4#1"/>
    <dgm:cxn modelId="{D63C94C8-B6A6-40CA-BE86-A41FA94678AB}" type="presOf" srcId="{9F1FE275-6E26-4FA0-A7B0-B292F220079C}" destId="{4EDA9AEC-49F2-4337-926E-9C4C83246BF5}" srcOrd="1" destOrd="0" presId="urn:microsoft.com/office/officeart/2005/8/layout/vList4#1"/>
    <dgm:cxn modelId="{C2144490-12CE-4E09-A293-CDDBA04741CA}" type="presParOf" srcId="{5DC4BC89-8D9F-453C-A730-72C9477CFAC5}" destId="{7DF18BF4-8D71-4F13-B4E1-B4FAE94D127C}" srcOrd="0" destOrd="0" presId="urn:microsoft.com/office/officeart/2005/8/layout/vList4#1"/>
    <dgm:cxn modelId="{EB19FBBC-A6EA-4B16-975F-1E117362C345}" type="presParOf" srcId="{7DF18BF4-8D71-4F13-B4E1-B4FAE94D127C}" destId="{1F02D4FC-87C5-4D52-8B1E-71268A08B7C4}" srcOrd="0" destOrd="0" presId="urn:microsoft.com/office/officeart/2005/8/layout/vList4#1"/>
    <dgm:cxn modelId="{B81690D4-1DDB-4453-82E8-9D6831521803}" type="presParOf" srcId="{7DF18BF4-8D71-4F13-B4E1-B4FAE94D127C}" destId="{6E22B030-FDAD-4CB8-997C-F742E766AE88}" srcOrd="1" destOrd="0" presId="urn:microsoft.com/office/officeart/2005/8/layout/vList4#1"/>
    <dgm:cxn modelId="{41634A95-3F23-430C-8255-36633DC989D3}" type="presParOf" srcId="{7DF18BF4-8D71-4F13-B4E1-B4FAE94D127C}" destId="{C6CE7A5E-1B5C-480C-9629-D481AED94A6D}" srcOrd="2" destOrd="0" presId="urn:microsoft.com/office/officeart/2005/8/layout/vList4#1"/>
    <dgm:cxn modelId="{1B740B98-C90C-4B01-BB2E-3F5FC59FBE4A}" type="presParOf" srcId="{5DC4BC89-8D9F-453C-A730-72C9477CFAC5}" destId="{2D3BFFD2-6104-49F9-A726-5A0CCF36D222}" srcOrd="1" destOrd="0" presId="urn:microsoft.com/office/officeart/2005/8/layout/vList4#1"/>
    <dgm:cxn modelId="{F57712D1-1A23-41A8-9942-7DC376C87B86}" type="presParOf" srcId="{5DC4BC89-8D9F-453C-A730-72C9477CFAC5}" destId="{0797A685-79AC-4838-B965-114AE934A657}" srcOrd="2" destOrd="0" presId="urn:microsoft.com/office/officeart/2005/8/layout/vList4#1"/>
    <dgm:cxn modelId="{6EEBC417-61FD-4F75-93A2-6625B61BBE42}" type="presParOf" srcId="{0797A685-79AC-4838-B965-114AE934A657}" destId="{DA2BA1B9-CC00-4B93-86DB-088AC8CA41DC}" srcOrd="0" destOrd="0" presId="urn:microsoft.com/office/officeart/2005/8/layout/vList4#1"/>
    <dgm:cxn modelId="{5908A51C-5C38-4909-A9A5-2C69890288B3}" type="presParOf" srcId="{0797A685-79AC-4838-B965-114AE934A657}" destId="{8F101576-8ED7-4716-8A80-149ADA458962}" srcOrd="1" destOrd="0" presId="urn:microsoft.com/office/officeart/2005/8/layout/vList4#1"/>
    <dgm:cxn modelId="{A14C28DC-6719-4FE4-909C-26BB18B20437}" type="presParOf" srcId="{0797A685-79AC-4838-B965-114AE934A657}" destId="{01F8352C-4AF6-427F-9C81-3A88A7D9E210}" srcOrd="2" destOrd="0" presId="urn:microsoft.com/office/officeart/2005/8/layout/vList4#1"/>
    <dgm:cxn modelId="{1DE7D9A1-98F4-41EA-B659-3A33DA9D48CD}" type="presParOf" srcId="{5DC4BC89-8D9F-453C-A730-72C9477CFAC5}" destId="{70DC261E-0561-4B98-8D3E-A2BA04AE7D9C}" srcOrd="3" destOrd="0" presId="urn:microsoft.com/office/officeart/2005/8/layout/vList4#1"/>
    <dgm:cxn modelId="{9218207E-BFDD-420E-8E5D-812CE39D60E4}" type="presParOf" srcId="{5DC4BC89-8D9F-453C-A730-72C9477CFAC5}" destId="{B399520A-0204-4792-A2BB-1EF49432429D}" srcOrd="4" destOrd="0" presId="urn:microsoft.com/office/officeart/2005/8/layout/vList4#1"/>
    <dgm:cxn modelId="{66778893-33BF-4520-8014-7F4CF2DACFD5}" type="presParOf" srcId="{B399520A-0204-4792-A2BB-1EF49432429D}" destId="{B662C26B-05C7-46A7-85B6-15789F682A58}" srcOrd="0" destOrd="0" presId="urn:microsoft.com/office/officeart/2005/8/layout/vList4#1"/>
    <dgm:cxn modelId="{5EAF1083-4CF8-440F-9E23-5761A508DE1D}" type="presParOf" srcId="{B399520A-0204-4792-A2BB-1EF49432429D}" destId="{C32F55D0-E15A-42BB-9CD8-4824E8CA302B}" srcOrd="1" destOrd="0" presId="urn:microsoft.com/office/officeart/2005/8/layout/vList4#1"/>
    <dgm:cxn modelId="{FD8278ED-3106-43EC-9CF4-C95683EBBEB4}" type="presParOf" srcId="{B399520A-0204-4792-A2BB-1EF49432429D}" destId="{632C4C48-42DB-4F08-AD1B-77AB0260CB16}" srcOrd="2" destOrd="0" presId="urn:microsoft.com/office/officeart/2005/8/layout/vList4#1"/>
    <dgm:cxn modelId="{5F837AB4-52C5-42A1-A3DB-1D6A726D00C2}" type="presParOf" srcId="{5DC4BC89-8D9F-453C-A730-72C9477CFAC5}" destId="{A349EB67-C617-404D-8C87-A59B76AE3B75}" srcOrd="5" destOrd="0" presId="urn:microsoft.com/office/officeart/2005/8/layout/vList4#1"/>
    <dgm:cxn modelId="{1A62ADE4-8AED-44B3-8FCE-BC82CB84FE52}" type="presParOf" srcId="{5DC4BC89-8D9F-453C-A730-72C9477CFAC5}" destId="{63D82EF5-403D-4A1C-BED9-5F2B878479E1}" srcOrd="6" destOrd="0" presId="urn:microsoft.com/office/officeart/2005/8/layout/vList4#1"/>
    <dgm:cxn modelId="{5C50B4FA-4914-46BD-BC38-0798FF3F3743}" type="presParOf" srcId="{63D82EF5-403D-4A1C-BED9-5F2B878479E1}" destId="{6CE7EB78-FFD9-4DAA-AA70-53F1CD8311B1}" srcOrd="0" destOrd="0" presId="urn:microsoft.com/office/officeart/2005/8/layout/vList4#1"/>
    <dgm:cxn modelId="{AC4DB3E2-8584-4B73-AAD3-E49925470C26}" type="presParOf" srcId="{63D82EF5-403D-4A1C-BED9-5F2B878479E1}" destId="{9DA0EA27-E981-4C24-98A7-E4B717D95168}" srcOrd="1" destOrd="0" presId="urn:microsoft.com/office/officeart/2005/8/layout/vList4#1"/>
    <dgm:cxn modelId="{41EF9243-7DCA-4DBC-B121-0ECE4C79E8EC}" type="presParOf" srcId="{63D82EF5-403D-4A1C-BED9-5F2B878479E1}" destId="{4EDA9AEC-49F2-4337-926E-9C4C83246BF5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F5BFC4-40A7-461B-A409-DA598644527A}">
      <dsp:nvSpPr>
        <dsp:cNvPr id="0" name=""/>
        <dsp:cNvSpPr/>
      </dsp:nvSpPr>
      <dsp:spPr>
        <a:xfrm>
          <a:off x="-5009560" y="-777098"/>
          <a:ext cx="6040819" cy="6040819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66F7E-DA57-410F-8340-550880146C78}">
      <dsp:nvSpPr>
        <dsp:cNvPr id="0" name=""/>
        <dsp:cNvSpPr/>
      </dsp:nvSpPr>
      <dsp:spPr>
        <a:xfrm>
          <a:off x="569964" y="238150"/>
          <a:ext cx="8360088" cy="9037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географии терроризма, интернациональный характер террористических организаций, использование международными террористическими организациями </a:t>
          </a:r>
          <a:r>
            <a:rPr lang="ru-RU" sz="18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этнорелигиозного</a:t>
          </a: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фактора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64" y="238150"/>
        <a:ext cx="8360088" cy="903783"/>
      </dsp:txXfrm>
    </dsp:sp>
    <dsp:sp modelId="{7607AF00-666E-4B89-96F0-C27D29591EC1}">
      <dsp:nvSpPr>
        <dsp:cNvPr id="0" name=""/>
        <dsp:cNvSpPr/>
      </dsp:nvSpPr>
      <dsp:spPr>
        <a:xfrm>
          <a:off x="-1060" y="94130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88A39-CB29-4261-9B89-3D3EEA24BA55}">
      <dsp:nvSpPr>
        <dsp:cNvPr id="0" name=""/>
        <dsp:cNvSpPr/>
      </dsp:nvSpPr>
      <dsp:spPr>
        <a:xfrm>
          <a:off x="965684" y="1273663"/>
          <a:ext cx="7964368" cy="9037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усиление взаимного влияния различных внутренних и внешних социальных, политических, экономических и иных факторов на возникновение и  распространение терроризма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5684" y="1273663"/>
        <a:ext cx="7964368" cy="903783"/>
      </dsp:txXfrm>
    </dsp:sp>
    <dsp:sp modelId="{F62674B4-4F96-4476-9463-D86EFBEF8CE6}">
      <dsp:nvSpPr>
        <dsp:cNvPr id="0" name=""/>
        <dsp:cNvSpPr/>
      </dsp:nvSpPr>
      <dsp:spPr>
        <a:xfrm>
          <a:off x="394659" y="1127779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ECA7E-0BFA-47C2-8B07-731BD532D32F}">
      <dsp:nvSpPr>
        <dsp:cNvPr id="0" name=""/>
        <dsp:cNvSpPr/>
      </dsp:nvSpPr>
      <dsp:spPr>
        <a:xfrm>
          <a:off x="965684" y="2309175"/>
          <a:ext cx="7964368" cy="9037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уровня организованности террористической деятельности, создание крупных террористических формирований с развитой инфраструктурой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5684" y="2309175"/>
        <a:ext cx="7964368" cy="903783"/>
      </dsp:txXfrm>
    </dsp:sp>
    <dsp:sp modelId="{9A3AFD3A-F576-4EE9-AC55-B33131B4991C}">
      <dsp:nvSpPr>
        <dsp:cNvPr id="0" name=""/>
        <dsp:cNvSpPr/>
      </dsp:nvSpPr>
      <dsp:spPr>
        <a:xfrm>
          <a:off x="394659" y="2233772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80136-ACBC-4956-AE00-140C412B5AD1}">
      <dsp:nvSpPr>
        <dsp:cNvPr id="0" name=""/>
        <dsp:cNvSpPr/>
      </dsp:nvSpPr>
      <dsp:spPr>
        <a:xfrm>
          <a:off x="569964" y="3346430"/>
          <a:ext cx="8360088" cy="106818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новых и совершенствование существующих форм и методов террористической деятельности, направленных на увеличение масштабов последствий террористических актов и количества пострадавших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64" y="3346430"/>
        <a:ext cx="8360088" cy="1068187"/>
      </dsp:txXfrm>
    </dsp:sp>
    <dsp:sp modelId="{64EEBEF8-701E-41EE-8945-0EFCF7315667}">
      <dsp:nvSpPr>
        <dsp:cNvPr id="0" name=""/>
        <dsp:cNvSpPr/>
      </dsp:nvSpPr>
      <dsp:spPr>
        <a:xfrm>
          <a:off x="-1060" y="3360022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02D4FC-87C5-4D52-8B1E-71268A08B7C4}">
      <dsp:nvSpPr>
        <dsp:cNvPr id="0" name=""/>
        <dsp:cNvSpPr/>
      </dsp:nvSpPr>
      <dsp:spPr>
        <a:xfrm>
          <a:off x="0" y="0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предотвращено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преступлений террористической направленности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3586" y="0"/>
        <a:ext cx="4344849" cy="938992"/>
      </dsp:txXfrm>
    </dsp:sp>
    <dsp:sp modelId="{6E22B030-FDAD-4CB8-997C-F742E766AE88}">
      <dsp:nvSpPr>
        <dsp:cNvPr id="0" name=""/>
        <dsp:cNvSpPr/>
      </dsp:nvSpPr>
      <dsp:spPr>
        <a:xfrm>
          <a:off x="93899" y="93899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2BA1B9-CC00-4B93-86DB-088AC8CA41DC}">
      <dsp:nvSpPr>
        <dsp:cNvPr id="0" name=""/>
        <dsp:cNvSpPr/>
      </dsp:nvSpPr>
      <dsp:spPr>
        <a:xfrm>
          <a:off x="0" y="1032892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Обезврежено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175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самодельных бомб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3586" y="1032892"/>
        <a:ext cx="4344849" cy="938992"/>
      </dsp:txXfrm>
    </dsp:sp>
    <dsp:sp modelId="{8F101576-8ED7-4716-8A80-149ADA458962}">
      <dsp:nvSpPr>
        <dsp:cNvPr id="0" name=""/>
        <dsp:cNvSpPr/>
      </dsp:nvSpPr>
      <dsp:spPr>
        <a:xfrm>
          <a:off x="93899" y="1126791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62C26B-05C7-46A7-85B6-15789F682A58}">
      <dsp:nvSpPr>
        <dsp:cNvPr id="0" name=""/>
        <dsp:cNvSpPr/>
      </dsp:nvSpPr>
      <dsp:spPr>
        <a:xfrm>
          <a:off x="0" y="2065784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ликвидировано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170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бандитов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3586" y="2065784"/>
        <a:ext cx="4344849" cy="938992"/>
      </dsp:txXfrm>
    </dsp:sp>
    <dsp:sp modelId="{C32F55D0-E15A-42BB-9CD8-4824E8CA302B}">
      <dsp:nvSpPr>
        <dsp:cNvPr id="0" name=""/>
        <dsp:cNvSpPr/>
      </dsp:nvSpPr>
      <dsp:spPr>
        <a:xfrm>
          <a:off x="93899" y="2159683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E7EB78-FFD9-4DAA-AA70-53F1CD8311B1}">
      <dsp:nvSpPr>
        <dsp:cNvPr id="0" name=""/>
        <dsp:cNvSpPr/>
      </dsp:nvSpPr>
      <dsp:spPr>
        <a:xfrm>
          <a:off x="0" y="3098676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снижен в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2,5 раза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террористической активности</a:t>
          </a:r>
        </a:p>
      </dsp:txBody>
      <dsp:txXfrm>
        <a:off x="1203586" y="3098676"/>
        <a:ext cx="4344849" cy="938992"/>
      </dsp:txXfrm>
    </dsp:sp>
    <dsp:sp modelId="{9DA0EA27-E981-4C24-98A7-E4B717D95168}">
      <dsp:nvSpPr>
        <dsp:cNvPr id="0" name=""/>
        <dsp:cNvSpPr/>
      </dsp:nvSpPr>
      <dsp:spPr>
        <a:xfrm>
          <a:off x="93899" y="3192575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r">
              <a:defRPr sz="1300"/>
            </a:lvl1pPr>
          </a:lstStyle>
          <a:p>
            <a:fld id="{5F4EFCDA-7E06-4A43-9A80-A29D3A6C488A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r">
              <a:defRPr sz="1300"/>
            </a:lvl1pPr>
          </a:lstStyle>
          <a:p>
            <a:fld id="{3B8BC2CB-95A2-4946-99BE-824D352D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5442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r">
              <a:defRPr sz="1300"/>
            </a:lvl1pPr>
          </a:lstStyle>
          <a:p>
            <a:fld id="{A796FE31-262C-4226-AE51-321453593AC0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9" tIns="47774" rIns="95549" bIns="477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5549" tIns="47774" rIns="95549" bIns="4777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r">
              <a:defRPr sz="1300"/>
            </a:lvl1pPr>
          </a:lstStyle>
          <a:p>
            <a:fld id="{0B0EF8AE-D595-442D-96A0-269DDD9B5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215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22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0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4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99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2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442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0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946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774B0-40E0-43A9-8D18-11579B061E64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5FB1D-E593-4611-B0A2-8C55C636C125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B71E58-5217-43BE-9AA6-5F2E2E7659E5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506B40-3086-4C1E-8E8F-7DFCC1B4A82E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4D802-610A-4207-B361-00604AE0D9E8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B05A3-8E4D-4CC0-8CEB-4A139ACC6E2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70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EF8AE-D595-442D-96A0-269DDD9B50AC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757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9B1317-A38C-489F-9548-1E4A0CC327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70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706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BE899E-9116-4B77-910F-80E923049D2B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F43A51-FCA5-4D3B-9DC5-58B9DAD4EE8C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11C4C3-E598-4C86-B8AA-EF109ED4383C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128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655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376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A7A0-9A6B-41EB-8EE2-22989E811FC3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0076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0377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235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628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94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38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1695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718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660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130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22" indent="0">
              <a:buNone/>
              <a:defRPr sz="2800"/>
            </a:lvl2pPr>
            <a:lvl3pPr marL="913500" indent="0">
              <a:buNone/>
              <a:defRPr sz="2400"/>
            </a:lvl3pPr>
            <a:lvl4pPr marL="1370240" indent="0">
              <a:buNone/>
              <a:defRPr sz="2000"/>
            </a:lvl4pPr>
            <a:lvl5pPr marL="1826999" indent="0">
              <a:buNone/>
              <a:defRPr sz="2000"/>
            </a:lvl5pPr>
            <a:lvl6pPr marL="2283720" indent="0">
              <a:buNone/>
              <a:defRPr sz="2000"/>
            </a:lvl6pPr>
            <a:lvl7pPr marL="2740442" indent="0">
              <a:buNone/>
              <a:defRPr sz="2000"/>
            </a:lvl7pPr>
            <a:lvl8pPr marL="3197200" indent="0">
              <a:buNone/>
              <a:defRPr sz="2000"/>
            </a:lvl8pPr>
            <a:lvl9pPr marL="36539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5014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920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79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399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525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583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825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427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90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22" indent="0">
              <a:buNone/>
              <a:defRPr sz="2800"/>
            </a:lvl2pPr>
            <a:lvl3pPr marL="913500" indent="0">
              <a:buNone/>
              <a:defRPr sz="2400"/>
            </a:lvl3pPr>
            <a:lvl4pPr marL="1370240" indent="0">
              <a:buNone/>
              <a:defRPr sz="2000"/>
            </a:lvl4pPr>
            <a:lvl5pPr marL="1826999" indent="0">
              <a:buNone/>
              <a:defRPr sz="2000"/>
            </a:lvl5pPr>
            <a:lvl6pPr marL="2283720" indent="0">
              <a:buNone/>
              <a:defRPr sz="2000"/>
            </a:lvl6pPr>
            <a:lvl7pPr marL="2740442" indent="0">
              <a:buNone/>
              <a:defRPr sz="2000"/>
            </a:lvl7pPr>
            <a:lvl8pPr marL="3197200" indent="0">
              <a:buNone/>
              <a:defRPr sz="2000"/>
            </a:lvl8pPr>
            <a:lvl9pPr marL="36539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618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-50000"/>
                    </a14:imgEffect>
                    <a14:imgEffect>
                      <a14:colorTemperature colorTemp="81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0" tIns="45680" rIns="91360" bIns="456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79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35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542" indent="-342542" algn="l" defTabSz="9135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229" indent="-285470" algn="l" defTabSz="9135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1861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598600" indent="-228360" algn="l" defTabSz="9135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5359" indent="-228360" algn="l" defTabSz="9135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20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4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2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4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6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-50000"/>
                    </a14:imgEffect>
                    <a14:imgEffect>
                      <a14:colorTemperature colorTemp="81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0" tIns="45680" rIns="91360" bIns="456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903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ctr" defTabSz="9135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542" indent="-342542" algn="l" defTabSz="9135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229" indent="-285470" algn="l" defTabSz="9135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1861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598600" indent="-228360" algn="l" defTabSz="9135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5359" indent="-228360" algn="l" defTabSz="9135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20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4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2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4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6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hyperlink" Target="http://img0.liveinternet.ru/images/attach/c/0/31/598/31598181_beslan37s.jpg" TargetMode="Externa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323851" y="1437085"/>
            <a:ext cx="8589963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ru-RU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323528" y="339503"/>
            <a:ext cx="8064895" cy="15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/>
            <a:endParaRPr lang="ru-RU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ПРЕДУПРЕЖДЕНИЕ ВОВЛЕЧЕНИЯ МОЛОДЁЖИ В ТЕРРОРИСТИЧЕСКИЕ И ЭКСТРЕМИСТСКИЕ ОРГАНИЗАЦИИ»</a:t>
            </a:r>
            <a:endParaRPr lang="ru-RU" sz="28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3600" b="1" dirty="0"/>
              <a:t> </a:t>
            </a:r>
            <a:endParaRPr lang="ru-RU" sz="3600" dirty="0"/>
          </a:p>
          <a:p>
            <a:pPr algn="ctr">
              <a:defRPr/>
            </a:pPr>
            <a:endParaRPr lang="ru-RU" sz="36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99542"/>
            <a:ext cx="8856984" cy="3896618"/>
          </a:xfrm>
        </p:spPr>
        <p:txBody>
          <a:bodyPr>
            <a:normAutofit fontScale="77500" lnSpcReduction="20000"/>
          </a:bodyPr>
          <a:lstStyle/>
          <a:p>
            <a:pPr marL="0" indent="432000" algn="just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IC3PEAK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айспик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– российская экспериментальная электронная группа из Москвы.</a:t>
            </a:r>
          </a:p>
          <a:p>
            <a:pPr marL="0" indent="432000" algn="just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Играют IC3PEAK перегруженный по всем частотам цифровой индустриальный поп, в котором звуковой терроризм сочетается с мелодической внятностью и возможностями для танцев (а также с обязательным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видеоартом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- официально IC3PEAK именуют себя «аудиовизуальным проектом»).</a:t>
            </a:r>
          </a:p>
          <a:p>
            <a:pPr marL="0" indent="432000" algn="just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Дуэт Насти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Креслиной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Николая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Костылева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играют в стиле запоздалой российской моды на 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витч-хаус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и мрачные рейвы середины 2000-х.</a:t>
            </a:r>
          </a:p>
          <a:p>
            <a:pPr marL="0" indent="432000" algn="just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Клип «Смерти больше нет». Слова «… я заливаю глаза керосином пусть всё горит, пусть всё горит. На меня смотрит вся Россия, пусть всё горит, пусть всё горит…».</a:t>
            </a:r>
          </a:p>
          <a:p>
            <a:pPr marL="0" indent="136525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99542"/>
            <a:ext cx="8856984" cy="3896618"/>
          </a:xfrm>
        </p:spPr>
        <p:txBody>
          <a:bodyPr>
            <a:normAutofit/>
          </a:bodyPr>
          <a:lstStyle/>
          <a:p>
            <a:pPr marL="0" indent="432000" algn="just">
              <a:spcBef>
                <a:spcPts val="0"/>
              </a:spcBef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SALLY FACE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игра, мрачная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адвенчура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наполнена мрачной атмосферой, и представляет собой мультсериал о нелегкой судьбе странного мальчика по имени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Салли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 протезом на лице и двумя голубыми хвостиками. Как вы поняли из названия особый упор в игре делается на лицо мальчика, а это маска – протез.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627533"/>
            <a:ext cx="8229600" cy="7920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Федеральный закон «О противодействии терроризму» от 06.03.2006 г. № 35-ФЗ </a:t>
            </a:r>
            <a:endParaRPr lang="ru-RU" sz="2800" b="1" dirty="0" smtClean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63638"/>
            <a:ext cx="8856984" cy="3032522"/>
          </a:xfrm>
        </p:spPr>
        <p:txBody>
          <a:bodyPr>
            <a:normAutofit/>
          </a:bodyPr>
          <a:lstStyle/>
          <a:p>
            <a:pPr marL="0" indent="136525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FFFF00"/>
                </a:solidFill>
              </a:rPr>
              <a:t>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Терроризм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идеология насилия и практика воздействия на принятие решений органами государственной власти, органами местного самоуправления или международными организациями, связанные с устрашением населения и (или) иными формами противоправных насильственных действий»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49330" y="110812"/>
            <a:ext cx="5068344" cy="4813942"/>
            <a:chOff x="3949330" y="110812"/>
            <a:chExt cx="5068344" cy="481394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140"/>
            <a:stretch/>
          </p:blipFill>
          <p:spPr bwMode="auto">
            <a:xfrm>
              <a:off x="3949330" y="110812"/>
              <a:ext cx="5040560" cy="244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967" y="2570855"/>
              <a:ext cx="5064707" cy="235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8317" y="1865676"/>
            <a:ext cx="3914618" cy="1384885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Терроризм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глобальная угроза международной безопасности </a:t>
            </a:r>
          </a:p>
        </p:txBody>
      </p:sp>
    </p:spTree>
    <p:extLst>
      <p:ext uri="{BB962C8B-B14F-4D97-AF65-F5344CB8AC3E}">
        <p14:creationId xmlns="" xmlns:p14="http://schemas.microsoft.com/office/powerpoint/2010/main" val="158295252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33475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371938" cy="5143500"/>
        </p:xfrm>
        <a:graphic>
          <a:graphicData uri="http://schemas.openxmlformats.org/presentationml/2006/ole">
            <p:oleObj spid="_x0000_s103426" name="Фотография Photo Editor" r:id="rId3" imgW="9221487" imgH="335238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                       Теракт в Беслане</a:t>
            </a:r>
          </a:p>
          <a:p>
            <a:pPr algn="ctr"/>
            <a:endParaRPr lang="ru-RU" sz="3600" dirty="0" smtClean="0">
              <a:solidFill>
                <a:srgbClr val="C00000"/>
              </a:solidFill>
            </a:endParaRP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endParaRPr lang="ru-RU" dirty="0"/>
          </a:p>
        </p:txBody>
      </p:sp>
      <p:pic>
        <p:nvPicPr>
          <p:cNvPr id="6" name="Picture 4" descr="1208597930_123643_beslan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85734"/>
            <a:ext cx="3071802" cy="2855665"/>
          </a:xfrm>
          <a:prstGeom prst="rect">
            <a:avLst/>
          </a:prstGeom>
          <a:noFill/>
          <a:ln/>
        </p:spPr>
      </p:pic>
      <p:pic>
        <p:nvPicPr>
          <p:cNvPr id="9" name="Picture 4" descr="3353434_beslan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29058" y="785800"/>
            <a:ext cx="3630688" cy="2157420"/>
          </a:xfrm>
          <a:prstGeom prst="rect">
            <a:avLst/>
          </a:prstGeom>
          <a:noFill/>
          <a:ln/>
        </p:spPr>
      </p:pic>
      <p:pic>
        <p:nvPicPr>
          <p:cNvPr id="8" name="Picture 4" descr="1208597840_bes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14414" y="2864819"/>
            <a:ext cx="2857520" cy="2278681"/>
          </a:xfrm>
          <a:prstGeom prst="rect">
            <a:avLst/>
          </a:prstGeom>
          <a:noFill/>
          <a:ln/>
        </p:spPr>
      </p:pic>
      <p:pic>
        <p:nvPicPr>
          <p:cNvPr id="10" name="i-main-pic" descr="Картинка 1 из 363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4444999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89385"/>
            <a:ext cx="8229600" cy="38088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После катастрофы 11 сентября 2001 года человечество начало осознавать, что терроризм – болезнь не одних только горячих точек  планеты, что он может настигнуть каждого, независимо от того, насколько защищённым  кажется место пребывания или род занятий конкретного человека.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 катастрофы 11 сентября 2001 года человечество начало осознавать, что терроризм – болезнь не одних только горячих точек  планеты, что он может настигнуть каждого, независимо от того, насколько защищённым  кажется место пребывания или род занятий конкретного человека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3" descr="image1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714494"/>
            <a:ext cx="4381510" cy="332133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6" name="Picture 3" descr="5511 сентября 2001 года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29256" y="1714493"/>
            <a:ext cx="3100384" cy="327774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-16917" y="0"/>
            <a:ext cx="9144002" cy="917970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tIns="0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lt1"/>
                </a:solidFill>
                <a:latin typeface="Century Gothic" pitchFamily="34" charset="0"/>
                <a:cs typeface="+mn-cs"/>
              </a:rPr>
              <a:t>   </a:t>
            </a:r>
            <a:r>
              <a:rPr lang="ru-RU" sz="2400" dirty="0" smtClean="0">
                <a:solidFill>
                  <a:schemeClr val="lt1"/>
                </a:solidFill>
                <a:latin typeface="Century Gothic" pitchFamily="34" charset="0"/>
              </a:rPr>
              <a:t>Терроризм – угроза национальной                                безопасности</a:t>
            </a:r>
            <a:endParaRPr lang="ru-RU" sz="2400" dirty="0">
              <a:solidFill>
                <a:schemeClr val="lt1"/>
              </a:solidFill>
              <a:latin typeface="Century Gothic" pitchFamily="34" charset="0"/>
            </a:endParaRPr>
          </a:p>
        </p:txBody>
      </p:sp>
      <p:pic>
        <p:nvPicPr>
          <p:cNvPr id="1026" name="Picture 2" descr="D:\1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80"/>
          <a:stretch/>
        </p:blipFill>
        <p:spPr bwMode="auto">
          <a:xfrm>
            <a:off x="395536" y="1109293"/>
            <a:ext cx="3240360" cy="18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17"/>
          <a:stretch/>
        </p:blipFill>
        <p:spPr bwMode="auto">
          <a:xfrm>
            <a:off x="5913553" y="1109293"/>
            <a:ext cx="3050935" cy="187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\cw6tS1VtZB0QCsDf9S_uW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3553" y="3118808"/>
            <a:ext cx="305093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\da4b010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8808"/>
            <a:ext cx="324036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\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88" b="12282"/>
          <a:stretch/>
        </p:blipFill>
        <p:spPr bwMode="auto">
          <a:xfrm>
            <a:off x="3779912" y="1109294"/>
            <a:ext cx="2038353" cy="187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1\brussels_attack_ap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83"/>
          <a:stretch/>
        </p:blipFill>
        <p:spPr bwMode="auto">
          <a:xfrm>
            <a:off x="3779912" y="3118808"/>
            <a:ext cx="20211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426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 descr="E:\Putin_Valdaiclub.jpe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41" y="-1"/>
            <a:ext cx="3580461" cy="51435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710" y="603904"/>
            <a:ext cx="5528837" cy="3935690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ctr"/>
            <a:r>
              <a:rPr lang="ru-RU" sz="28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имеем дело, «по  сути, </a:t>
            </a:r>
            <a:br>
              <a:rPr lang="ru-RU" sz="28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 врагом цивилизации, человечества и мировой культуры, который несет идеологию ненависти и варварства, попирает мораль, ценности мировых религий, в  том числе и  ислама, компрометируя его»</a:t>
            </a:r>
          </a:p>
        </p:txBody>
      </p:sp>
    </p:spTree>
    <p:extLst>
      <p:ext uri="{BB962C8B-B14F-4D97-AF65-F5344CB8AC3E}">
        <p14:creationId xmlns="" xmlns:p14="http://schemas.microsoft.com/office/powerpoint/2010/main" val="753313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0090" y="57598"/>
            <a:ext cx="6673868" cy="438578"/>
          </a:xfrm>
          <a:prstGeom prst="rect">
            <a:avLst/>
          </a:prstGeom>
        </p:spPr>
        <p:txBody>
          <a:bodyPr wrap="none" lIns="68492" tIns="34289" rIns="68492" bIns="34289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Основные тенденции современного терроризма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250865914"/>
              </p:ext>
            </p:extLst>
          </p:nvPr>
        </p:nvGraphicFramePr>
        <p:xfrm>
          <a:off x="107506" y="533401"/>
          <a:ext cx="8928992" cy="448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915227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F5BFC4-40A7-461B-A409-DA5986445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0CF5BFC4-40A7-461B-A409-DA5986445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07AF00-666E-4B89-96F0-C27D29591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graphicEl>
                                              <a:dgm id="{7607AF00-666E-4B89-96F0-C27D29591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C466F7E-DA57-410F-8340-550880146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6C466F7E-DA57-410F-8340-550880146C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2674B4-4F96-4476-9463-D86EFBEF8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graphicEl>
                                              <a:dgm id="{F62674B4-4F96-4476-9463-D86EFBEF8C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088A39-CB29-4261-9B89-3D3EEA24B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11088A39-CB29-4261-9B89-3D3EEA24B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3AFD3A-F576-4EE9-AC55-B33131B49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graphicEl>
                                              <a:dgm id="{9A3AFD3A-F576-4EE9-AC55-B33131B49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0ECA7E-0BFA-47C2-8B07-731BD532D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graphicEl>
                                              <a:dgm id="{0A0ECA7E-0BFA-47C2-8B07-731BD532D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4EEBEF8-701E-41EE-8945-0EFCF73156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graphicEl>
                                              <a:dgm id="{64EEBEF8-701E-41EE-8945-0EFCF73156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180136-ACBC-4956-AE00-140C412B5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graphicEl>
                                              <a:dgm id="{28180136-ACBC-4956-AE00-140C412B5A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7504" y="339502"/>
            <a:ext cx="9036496" cy="7920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2800" dirty="0" smtClean="0"/>
              <a:t> </a:t>
            </a:r>
            <a:r>
              <a:rPr lang="ru-RU" sz="29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Федеральный закон «О противодействии экстремистской     деятельности»  от 25 июля 2002 года № 114-ФЗ</a:t>
            </a:r>
            <a:endParaRPr lang="ru-RU" sz="2900" i="1" u="sng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347614"/>
            <a:ext cx="9144000" cy="3795886"/>
          </a:xfrm>
        </p:spPr>
        <p:txBody>
          <a:bodyPr>
            <a:noAutofit/>
          </a:bodyPr>
          <a:lstStyle/>
          <a:p>
            <a:pPr marL="0" indent="-2222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ru-RU" sz="2200" b="1" i="1" u="sng" spc="-50" dirty="0" smtClean="0">
                <a:latin typeface="Times New Roman" pitchFamily="18" charset="0"/>
                <a:cs typeface="Times New Roman" pitchFamily="18" charset="0"/>
              </a:rPr>
              <a:t>Ст.  1</a:t>
            </a:r>
            <a:r>
              <a:rPr lang="ru-RU" sz="2200" i="1" spc="-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50" dirty="0" smtClean="0">
                <a:latin typeface="Times New Roman" pitchFamily="18" charset="0"/>
                <a:cs typeface="Times New Roman" pitchFamily="18" charset="0"/>
              </a:rPr>
              <a:t> закона определяет </a:t>
            </a:r>
            <a:r>
              <a:rPr lang="ru-RU" sz="2200" b="1" u="sng" spc="-50" dirty="0" smtClean="0">
                <a:latin typeface="Times New Roman" pitchFamily="18" charset="0"/>
                <a:cs typeface="Times New Roman" pitchFamily="18" charset="0"/>
              </a:rPr>
              <a:t>экстремистскую деятельность (экстремизм) </a:t>
            </a:r>
            <a:r>
              <a:rPr lang="ru-RU" sz="2200" spc="-50" dirty="0" smtClean="0">
                <a:latin typeface="Times New Roman" pitchFamily="18" charset="0"/>
                <a:cs typeface="Times New Roman" pitchFamily="18" charset="0"/>
              </a:rPr>
              <a:t>как:</a:t>
            </a:r>
          </a:p>
          <a:p>
            <a:pPr marL="360000" indent="-216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насильственное изменение основ конституционного строя и нарушение целостности Российской Федерации;</a:t>
            </a:r>
          </a:p>
          <a:p>
            <a:pPr marL="360000" indent="-216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200" spc="-60" dirty="0" smtClean="0">
                <a:latin typeface="Times New Roman" pitchFamily="18" charset="0"/>
                <a:cs typeface="Times New Roman" pitchFamily="18" charset="0"/>
              </a:rPr>
              <a:t>публичное оправдание терроризма и иную террористическую деятельность; </a:t>
            </a:r>
          </a:p>
          <a:p>
            <a:pPr marL="360000" indent="-216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возбуждение социальной, расовой, национальной или религиозной розни; пропаганду исключительности, превосходства либо неполноценности человека по признаку его социальной, расовой, национальной, религиозной или языковой принадлежности или отношения к религии;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3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3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7" descr="C:\Users\ХОРХЕ\Desktop\фото\large_df29654a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87"/>
          <a:stretch/>
        </p:blipFill>
        <p:spPr bwMode="auto">
          <a:xfrm>
            <a:off x="107505" y="2971339"/>
            <a:ext cx="3664204" cy="18326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ХОРХЕ\Desktop\фото\o-ETAT_ISLAMIQUE_ARABIE_SAOUDITE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5236"/>
            <a:ext cx="3664206" cy="183210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3779966" y="915569"/>
            <a:ext cx="5182871" cy="4032447"/>
            <a:chOff x="4572000" y="665965"/>
            <a:chExt cx="4459189" cy="3520413"/>
          </a:xfrm>
        </p:grpSpPr>
        <p:pic>
          <p:nvPicPr>
            <p:cNvPr id="7170" name="Picture 2" descr="C:\Users\ХОРХЕ\Desktop\фото\0_10aaf2_f584a873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061" t="15277" r="1714" b="2081"/>
            <a:stretch/>
          </p:blipFill>
          <p:spPr bwMode="auto">
            <a:xfrm>
              <a:off x="4572000" y="665965"/>
              <a:ext cx="4459189" cy="35204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ХОРХЕ\Desktop\Презентации\51 ФОШ\ФОТКИ\300px-Islamic_state_of_iraq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1472" b="5139"/>
            <a:stretch/>
          </p:blipFill>
          <p:spPr bwMode="auto">
            <a:xfrm>
              <a:off x="7740352" y="3085072"/>
              <a:ext cx="1228473" cy="9988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39" y="1"/>
            <a:ext cx="9143999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Международная террористическая организация </a:t>
            </a:r>
            <a:br>
              <a:rPr lang="ru-RU" dirty="0"/>
            </a:br>
            <a:r>
              <a:rPr lang="ru-RU" dirty="0"/>
              <a:t>«Исламское государство Ирака и Леванта»</a:t>
            </a:r>
          </a:p>
        </p:txBody>
      </p:sp>
    </p:spTree>
    <p:extLst>
      <p:ext uri="{BB962C8B-B14F-4D97-AF65-F5344CB8AC3E}">
        <p14:creationId xmlns="" xmlns:p14="http://schemas.microsoft.com/office/powerpoint/2010/main" val="601849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2876" y="267891"/>
            <a:ext cx="87868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«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Исламское государство»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действует </a:t>
            </a: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преимущественно на территории Сирии и Ирака, но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угрозу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 для РФ</a:t>
            </a: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Образована в 2006 году в Ираке путем слияния одиннадцати радикальных исламистских группировок во главе с местным подразделением «Аль-Каиды». 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defRPr/>
            </a:pP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8" descr="игкарта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859782"/>
            <a:ext cx="3563888" cy="190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14313" y="3537496"/>
            <a:ext cx="5249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400">
                <a:effectLst>
                  <a:outerShdw blurRad="38100" dist="38100" dir="2700000" algn="tl">
                    <a:srgbClr val="69676D"/>
                  </a:outerShdw>
                </a:effectLst>
                <a:latin typeface="Times New Roman" pitchFamily="18" charset="0"/>
                <a:cs typeface="Arial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F521-988F-41F5-9B29-70BE7084FFF1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22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3074" name="Picture 2" descr="E:\вена\isis map of the worl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2" t="9905" r="1485" b="9333"/>
          <a:stretch/>
        </p:blipFill>
        <p:spPr bwMode="auto">
          <a:xfrm>
            <a:off x="1414859" y="1707654"/>
            <a:ext cx="6613527" cy="3312368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0" y="627534"/>
            <a:ext cx="9143999" cy="915565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000" spc="-1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 ИГИЛ – построение «всемирного халифата»  </a:t>
            </a:r>
            <a:r>
              <a:rPr lang="ru-RU" sz="2000" spc="-1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 который должны войти все без исключения мусульманские государства, а также страны всего Ближнего Востока и Северной Африки. Кроме того, Халифат претендует на западную Азию и Европу (Испанию, Балканы, Румынию и Австрию)</a:t>
            </a:r>
          </a:p>
          <a:p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756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5127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Инструменты антиисламской пропаганды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64406"/>
            <a:ext cx="8784976" cy="3767138"/>
          </a:xfrm>
        </p:spPr>
        <p:txBody>
          <a:bodyPr>
            <a:normAutofit fontScale="70000" lnSpcReduction="20000"/>
          </a:bodyPr>
          <a:lstStyle/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подбор, обучение и финансирование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радикальнонастроенных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мусульман с целью проведения террористических акций по всему миру;</a:t>
            </a:r>
          </a:p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свержение правительств мусульманских государств, вставших на путь светского ислама, и физическое уничтожение их законно избранных лидеров;</a:t>
            </a:r>
          </a:p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обвинение целых мусульманских государств и их лидеров в преступлениях против человечества;</a:t>
            </a:r>
          </a:p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извращенная трактовка священной книги мусульман Корана.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026" name="Picture 2" descr="Y:\58 НАК Кулягин\old\фото материалы\58 НАК\i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11" b="18747"/>
          <a:stretch/>
        </p:blipFill>
        <p:spPr bwMode="auto">
          <a:xfrm>
            <a:off x="1" y="827226"/>
            <a:ext cx="9144000" cy="4316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Рост популярности идеологии терроризма в мире</a:t>
            </a:r>
          </a:p>
        </p:txBody>
      </p:sp>
    </p:spTree>
    <p:extLst>
      <p:ext uri="{BB962C8B-B14F-4D97-AF65-F5344CB8AC3E}">
        <p14:creationId xmlns="" xmlns:p14="http://schemas.microsoft.com/office/powerpoint/2010/main" val="3463813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65585"/>
          </a:xfrm>
        </p:spPr>
        <p:txBody>
          <a:bodyPr/>
          <a:lstStyle/>
          <a:p>
            <a:pPr algn="ctr" eaLnBrk="1" hangingPunct="1"/>
            <a:r>
              <a:rPr lang="ru-RU" sz="2100" dirty="0" smtClean="0">
                <a:latin typeface="Arial Black" pitchFamily="34" charset="0"/>
              </a:rPr>
              <a:t>Вербовка в ряды ИГИЛ из 100 стран мира</a:t>
            </a:r>
          </a:p>
        </p:txBody>
      </p:sp>
      <p:pic>
        <p:nvPicPr>
          <p:cNvPr id="17410" name="irc_mi" descr="http://ic.pics.livejournal.com/denilkhanov/42597978/205602/205602_9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42924"/>
            <a:ext cx="9144000" cy="5072098"/>
          </a:xfrm>
        </p:spPr>
      </p:pic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3889772" y="5143500"/>
            <a:ext cx="4572000" cy="145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http://www.google.ru/imgres?imgurl=http://ic.pics.livejournal.com/denilkhanov/42597978/205602/205602_900.jpg&amp;imgrefurl=http://denilkhanov.livejournal.com/96783.html&amp;h=897&amp;w=900&amp;tbnid=vAtIq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747"/>
            <a:ext cx="4283968" cy="322595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1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Рост популярности идеологии терроризма в мире</a:t>
            </a:r>
          </a:p>
        </p:txBody>
      </p:sp>
      <p:pic>
        <p:nvPicPr>
          <p:cNvPr id="35" name="Picture 5" descr="E:\дима 4\preview_1361810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66" t="13776"/>
          <a:stretch/>
        </p:blipFill>
        <p:spPr bwMode="auto">
          <a:xfrm>
            <a:off x="3196890" y="774544"/>
            <a:ext cx="2736304" cy="199568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 descr="Al Qaeda Discussion For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2" y="781228"/>
            <a:ext cx="2792722" cy="199568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oly W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50" b="2162"/>
          <a:stretch/>
        </p:blipFill>
        <p:spPr bwMode="auto">
          <a:xfrm>
            <a:off x="395538" y="771584"/>
            <a:ext cx="2736304" cy="199161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95538" y="3041224"/>
            <a:ext cx="8409346" cy="1982664"/>
            <a:chOff x="395538" y="3041224"/>
            <a:chExt cx="8409346" cy="1982664"/>
          </a:xfrm>
        </p:grpSpPr>
        <p:pic>
          <p:nvPicPr>
            <p:cNvPr id="2051" name="Picture 3" descr="E:\56575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8" y="3041224"/>
              <a:ext cx="2643552" cy="1982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E:\курбанова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890" y="3041224"/>
              <a:ext cx="2671254" cy="1982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6012162" y="3041224"/>
              <a:ext cx="2792722" cy="1982664"/>
            </a:xfrm>
            <a:prstGeom prst="rect">
              <a:avLst/>
            </a:prstGeom>
            <a:blipFill rotWithShape="1">
              <a:blip r:embed="rId8" cstate="print"/>
              <a:srcRect/>
              <a:stretch>
                <a:fillRect l="-16008" t="-4498" r="-1"/>
              </a:stretch>
            </a:blip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="" xmlns:p14="http://schemas.microsoft.com/office/powerpoint/2010/main" val="2054204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723"/>
            <a:ext cx="4283968" cy="322595"/>
          </a:xfrm>
          <a:prstGeom prst="rect">
            <a:avLst/>
          </a:prstGeom>
        </p:spPr>
        <p:txBody>
          <a:bodyPr vert="horz" lIns="91372" tIns="45686" rIns="91372" bIns="4568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80566" y="818723"/>
            <a:ext cx="8568952" cy="565904"/>
          </a:xfrm>
          <a:prstGeom prst="round2Diag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600" tIns="137600" rIns="137600" bIns="137600" numCol="1" spcCol="1270" anchor="ctr" anchorCtr="0">
            <a:noAutofit/>
          </a:bodyPr>
          <a:lstStyle/>
          <a:p>
            <a:pPr algn="ctr" defTabSz="10658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Пропаганда идеологии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ИГИЛ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осуществляется на 23 языках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1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smtClean="0"/>
              <a:t>Распространение идеологии </a:t>
            </a:r>
            <a:r>
              <a:rPr lang="ru-RU" dirty="0"/>
              <a:t>терроризма в мире</a:t>
            </a:r>
          </a:p>
        </p:txBody>
      </p:sp>
      <p:pic>
        <p:nvPicPr>
          <p:cNvPr id="10" name="Picture 2" descr="E:\ديلي-تلــغراف-w4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2" y="1550690"/>
            <a:ext cx="5276222" cy="2808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ISIS_hijab_6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890"/>
          <a:stretch/>
        </p:blipFill>
        <p:spPr bwMode="auto">
          <a:xfrm>
            <a:off x="5522012" y="1550690"/>
            <a:ext cx="3442476" cy="28212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5951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I:\Бандиты\186382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0" y="2583122"/>
            <a:ext cx="4255986" cy="241123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>
              <a:schemeClr val="accent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:\Бандиты\03_01_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83122"/>
            <a:ext cx="3600400" cy="24369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>
              <a:schemeClr val="accent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22847" y="549962"/>
            <a:ext cx="3467366" cy="2054689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Штриховая стрелка вправо 1"/>
          <p:cNvSpPr/>
          <p:nvPr/>
        </p:nvSpPr>
        <p:spPr>
          <a:xfrm rot="7162812">
            <a:off x="2616885" y="2295091"/>
            <a:ext cx="1028217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триховая стрелка вправо 7"/>
          <p:cNvSpPr/>
          <p:nvPr/>
        </p:nvSpPr>
        <p:spPr>
          <a:xfrm rot="2571354">
            <a:off x="5566778" y="2313711"/>
            <a:ext cx="1028217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1"/>
            <a:ext cx="9130084" cy="699541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 smtClean="0"/>
              <a:t>Распространение идеологии </a:t>
            </a:r>
            <a:r>
              <a:rPr lang="ru-RU" sz="2400" dirty="0"/>
              <a:t>терроризма </a:t>
            </a:r>
            <a:r>
              <a:rPr lang="ru-RU" sz="2400" dirty="0" smtClean="0"/>
              <a:t>среди молодежи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925942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Дима Сысоев 09.14\резон теракты\12877_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688"/>
          <a:stretch/>
        </p:blipFill>
        <p:spPr bwMode="auto">
          <a:xfrm>
            <a:off x="0" y="3823"/>
            <a:ext cx="9144000" cy="51396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5" y="105494"/>
            <a:ext cx="3414747" cy="212173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E:\Дима Сысоев 09.14\резон теракты\nevskiy_expr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16" y="757320"/>
            <a:ext cx="3414747" cy="211145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Metro-Rusia-Atentado_640x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86" y="1385475"/>
            <a:ext cx="3414747" cy="213421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3-12-30-655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063"/>
          <a:stretch/>
        </p:blipFill>
        <p:spPr bwMode="auto">
          <a:xfrm>
            <a:off x="4211309" y="2166327"/>
            <a:ext cx="3414747" cy="211145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446460099_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747"/>
          <a:stretch/>
        </p:blipFill>
        <p:spPr bwMode="auto">
          <a:xfrm>
            <a:off x="5657723" y="2914771"/>
            <a:ext cx="3414747" cy="211457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7261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50826" y="339502"/>
            <a:ext cx="8893175" cy="4680520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нарушение прав, свобод и законных интересов человека и гражданина в зависимости от его социальной, расовой, национальной, религиозной или языковой принадлежности или отношения к религии;</a:t>
            </a:r>
            <a:endParaRPr lang="ru-RU" sz="220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spc="-20" dirty="0" smtClean="0">
                <a:latin typeface="Times New Roman" pitchFamily="18" charset="0"/>
                <a:cs typeface="Times New Roman" pitchFamily="18" charset="0"/>
              </a:rPr>
              <a:t>воспрепятствование осуществлению гражданами их избирательных прав и права на участие в референдуме или нарушение тайны голосования, соединенные с насилием либо угрозой его применения;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spc="-20" dirty="0" smtClean="0">
                <a:latin typeface="Times New Roman" pitchFamily="18" charset="0"/>
                <a:cs typeface="Times New Roman" pitchFamily="18" charset="0"/>
              </a:rPr>
              <a:t>воспрепятствование законной деятельности государственных органов, органов местного самоуправления, избирательных комиссий, общественных и религиозных объединений  или иных организаций, соединенное с насилием либо угрозой его применения;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spc="-20" dirty="0" smtClean="0">
                <a:latin typeface="Times New Roman" pitchFamily="18" charset="0"/>
                <a:cs typeface="Times New Roman" pitchFamily="18" charset="0"/>
              </a:rPr>
              <a:t>совершение преступлений по мотивам, указанным в пункте «е» части 1 статьи 63 Уголовного кодекса Российской Федерации (далее - УК РФ).</a:t>
            </a:r>
          </a:p>
          <a:p>
            <a:pPr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327244" y="55405"/>
            <a:ext cx="6489519" cy="500135"/>
          </a:xfrm>
          <a:prstGeom prst="rect">
            <a:avLst/>
          </a:prstGeom>
        </p:spPr>
        <p:txBody>
          <a:bodyPr wrap="none" lIns="68520" tIns="34289" rIns="68520" bIns="34289">
            <a:spAutoFit/>
          </a:bodyPr>
          <a:lstStyle/>
          <a:p>
            <a:pPr algn="ctr" defTabSz="685562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2017 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году российскими спецслужбами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985000724"/>
              </p:ext>
            </p:extLst>
          </p:nvPr>
        </p:nvGraphicFramePr>
        <p:xfrm>
          <a:off x="3563889" y="911773"/>
          <a:ext cx="5548436" cy="404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" descr="C:\Users\Администратор\Desktop\Pichyginy_ot_Jakovenko\lopata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169" y="64373"/>
            <a:ext cx="636197" cy="85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9" y="987574"/>
            <a:ext cx="3281363" cy="1836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9" y="2931790"/>
            <a:ext cx="3281363" cy="1871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731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22B030-FDAD-4CB8-997C-F742E766A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>
                                            <p:graphicEl>
                                              <a:dgm id="{6E22B030-FDAD-4CB8-997C-F742E766AE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02D4FC-87C5-4D52-8B1E-71268A08B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>
                                            <p:graphicEl>
                                              <a:dgm id="{1F02D4FC-87C5-4D52-8B1E-71268A08B7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101576-8ED7-4716-8A80-149ADA458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5">
                                            <p:graphicEl>
                                              <a:dgm id="{8F101576-8ED7-4716-8A80-149ADA458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2BA1B9-CC00-4B93-86DB-088AC8CA4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5">
                                            <p:graphicEl>
                                              <a:dgm id="{DA2BA1B9-CC00-4B93-86DB-088AC8CA41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2F55D0-E15A-42BB-9CD8-4824E8CA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5">
                                            <p:graphicEl>
                                              <a:dgm id="{C32F55D0-E15A-42BB-9CD8-4824E8CA30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62C26B-05C7-46A7-85B6-15789F682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5">
                                            <p:graphicEl>
                                              <a:dgm id="{B662C26B-05C7-46A7-85B6-15789F682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A0EA27-E981-4C24-98A7-E4B717D9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5">
                                            <p:graphicEl>
                                              <a:dgm id="{9DA0EA27-E981-4C24-98A7-E4B717D95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7EB78-FFD9-4DAA-AA70-53F1CD831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5">
                                            <p:graphicEl>
                                              <a:dgm id="{6CE7EB78-FFD9-4DAA-AA70-53F1CD831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539751" y="1221582"/>
            <a:ext cx="8208963" cy="3402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221582"/>
            <a:ext cx="8137525" cy="361831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Отрицание компромиссов в какой бы то ни было форме, радикализм и нетерпимость, </a:t>
            </a:r>
            <a:r>
              <a:rPr lang="ru-RU" sz="2400" u="sng" dirty="0" smtClean="0">
                <a:effectLst/>
                <a:latin typeface="Times New Roman" pitchFamily="18" charset="0"/>
                <a:cs typeface="Times New Roman" pitchFamily="18" charset="0"/>
              </a:rPr>
              <a:t>пренебрежительное отношение к собственной жизни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и готовность к самопожертвованию.</a:t>
            </a:r>
            <a:endParaRPr lang="en-US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600" dirty="0" smtClean="0">
                <a:effectLst/>
              </a:rPr>
              <a:t> </a:t>
            </a:r>
            <a:r>
              <a:rPr lang="ru-RU" sz="2600" b="1" i="1" u="sng" dirty="0" smtClean="0"/>
              <a:t/>
            </a:r>
            <a:br>
              <a:rPr lang="ru-RU" sz="2600" b="1" i="1" u="sng" dirty="0" smtClean="0"/>
            </a:br>
            <a:endParaRPr lang="ru-RU" sz="2600" b="1" i="1" u="sng" dirty="0" smtClean="0"/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539751" y="141685"/>
            <a:ext cx="8208963" cy="917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71750"/>
            <a:ext cx="388937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571750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build="p"/>
      <p:bldP spid="61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539751" y="1329929"/>
            <a:ext cx="8208963" cy="3630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131590"/>
            <a:ext cx="8064500" cy="3708301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latin typeface="Times New Roman" pitchFamily="18" charset="0"/>
              </a:rPr>
              <a:t>Д</a:t>
            </a:r>
            <a:r>
              <a:rPr lang="ru-RU" sz="2400" dirty="0" smtClean="0">
                <a:effectLst/>
                <a:latin typeface="Times New Roman" pitchFamily="18" charset="0"/>
              </a:rPr>
              <a:t>еструктивные социально-политические, экономические, духовно-идеологические причины. Безнаказанность проявления экстремизма создаёт впечатление вседозволенности, что, несомненно, ведёт к его нарастанию.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600" dirty="0" smtClean="0">
              <a:effectLst/>
              <a:latin typeface="Times New Roman" pitchFamily="18" charset="0"/>
            </a:endParaRPr>
          </a:p>
        </p:txBody>
      </p:sp>
      <p:sp>
        <p:nvSpPr>
          <p:cNvPr id="7172" name="Rectangle 2"/>
          <p:cNvSpPr txBox="1">
            <a:spLocks noChangeArrowheads="1"/>
          </p:cNvSpPr>
          <p:nvPr/>
        </p:nvSpPr>
        <p:spPr bwMode="auto">
          <a:xfrm>
            <a:off x="539751" y="1"/>
            <a:ext cx="8208963" cy="105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Aft>
                <a:spcPts val="1200"/>
              </a:spcAft>
            </a:pPr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3" y="2675335"/>
            <a:ext cx="4133850" cy="23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689623"/>
            <a:ext cx="3560762" cy="233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build="p"/>
      <p:bldP spid="71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539751" y="1329929"/>
            <a:ext cx="8208963" cy="3630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915566"/>
            <a:ext cx="8064500" cy="392432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Западные идеалы и ценности сделали из российской молодёжи прагматиков, людей, склонных к радикальным действиям при достижении своих целей, разрушили одну из фундаментальных человеческих ценностей - </a:t>
            </a:r>
            <a:r>
              <a:rPr lang="ru-RU" sz="2400" u="sng" dirty="0" smtClean="0">
                <a:effectLst/>
                <a:latin typeface="Times New Roman" pitchFamily="18" charset="0"/>
                <a:cs typeface="Times New Roman" pitchFamily="18" charset="0"/>
              </a:rPr>
              <a:t>уважение к старшим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196" name="Rectangle 2"/>
          <p:cNvSpPr txBox="1">
            <a:spLocks noChangeArrowheads="1"/>
          </p:cNvSpPr>
          <p:nvPr/>
        </p:nvSpPr>
        <p:spPr bwMode="auto">
          <a:xfrm>
            <a:off x="539750" y="1"/>
            <a:ext cx="8161338" cy="987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print"/>
          <a:srcRect l="4732" t="4417" r="6090" b="19386"/>
          <a:stretch>
            <a:fillRect/>
          </a:stretch>
        </p:blipFill>
        <p:spPr bwMode="auto">
          <a:xfrm>
            <a:off x="3275856" y="2211710"/>
            <a:ext cx="4130675" cy="26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build="p"/>
      <p:bldP spid="819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539750" y="1383506"/>
            <a:ext cx="8135938" cy="3496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168003"/>
            <a:ext cx="7896225" cy="367188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</a:rPr>
              <a:t>Молодёжь играет важную роль в политической сфере общества. На молодёжь опираются различные политические силы во время радикальных преобразований. </a:t>
            </a:r>
          </a:p>
        </p:txBody>
      </p:sp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539750" y="141685"/>
            <a:ext cx="8135938" cy="1026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2499742"/>
            <a:ext cx="4067175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99742"/>
            <a:ext cx="361156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/>
      <p:bldP spid="92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539751" y="1383506"/>
            <a:ext cx="8424863" cy="350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203598"/>
            <a:ext cx="8353299" cy="2718321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Усиление миграционных процессов, связанных с переселением больших групп людей, в первую очередь, из регионов Закавказья и Средней Азии. </a:t>
            </a:r>
          </a:p>
        </p:txBody>
      </p:sp>
      <p:sp>
        <p:nvSpPr>
          <p:cNvPr id="10244" name="Rectangle 2"/>
          <p:cNvSpPr txBox="1">
            <a:spLocks noChangeArrowheads="1"/>
          </p:cNvSpPr>
          <p:nvPr/>
        </p:nvSpPr>
        <p:spPr bwMode="auto">
          <a:xfrm>
            <a:off x="542925" y="161925"/>
            <a:ext cx="8421688" cy="1026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5" y="2211710"/>
            <a:ext cx="3887786" cy="253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11710"/>
            <a:ext cx="388811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02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539751" y="1329928"/>
            <a:ext cx="7967663" cy="3651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275606"/>
            <a:ext cx="7704137" cy="3496419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600" dirty="0" smtClean="0">
                <a:effectLst/>
                <a:latin typeface="Times New Roman" pitchFamily="18" charset="0"/>
              </a:rPr>
              <a:t>В настоящее время наблюдается рост активности ряда объединений, культивирующих религиозный фанатизм, который основывается на извращенных духовно-этнических канонах.</a:t>
            </a:r>
            <a:r>
              <a:rPr lang="ru-RU" sz="2800" dirty="0" smtClean="0">
                <a:effectLst/>
              </a:rPr>
              <a:t> </a:t>
            </a:r>
            <a:endParaRPr lang="ru-RU" sz="2800" b="1" dirty="0" smtClean="0"/>
          </a:p>
        </p:txBody>
      </p:sp>
      <p:sp>
        <p:nvSpPr>
          <p:cNvPr id="11268" name="Rectangle 2"/>
          <p:cNvSpPr txBox="1">
            <a:spLocks noChangeArrowheads="1"/>
          </p:cNvSpPr>
          <p:nvPr/>
        </p:nvSpPr>
        <p:spPr bwMode="auto">
          <a:xfrm>
            <a:off x="539751" y="141685"/>
            <a:ext cx="8352729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571750"/>
            <a:ext cx="3546475" cy="244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126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539750" y="1329929"/>
            <a:ext cx="8135938" cy="3618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131589"/>
            <a:ext cx="7896225" cy="3761879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Лидеры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и идеологи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радикального ислама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считают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работу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среди молодежи РФ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главных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направлений своей деятельности. В ряде субъектов РФ функционируют так называемые </a:t>
            </a:r>
            <a:r>
              <a:rPr lang="ru-RU" sz="2400" b="1" u="sng" dirty="0">
                <a:effectLst/>
                <a:latin typeface="Times New Roman" pitchFamily="18" charset="0"/>
                <a:cs typeface="Times New Roman" pitchFamily="18" charset="0"/>
              </a:rPr>
              <a:t>центры </a:t>
            </a:r>
            <a:r>
              <a:rPr lang="ru-RU" sz="2400" b="1" u="sng" dirty="0" smtClean="0">
                <a:effectLst/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u="sng" dirty="0">
                <a:effectLst/>
                <a:latin typeface="Times New Roman" pitchFamily="18" charset="0"/>
                <a:cs typeface="Times New Roman" pitchFamily="18" charset="0"/>
              </a:rPr>
              <a:t>лагеря исламской </a:t>
            </a:r>
            <a:r>
              <a:rPr lang="ru-RU" sz="2400" b="1" u="sng" dirty="0" smtClean="0">
                <a:effectLst/>
                <a:latin typeface="Times New Roman" pitchFamily="18" charset="0"/>
                <a:cs typeface="Times New Roman" pitchFamily="18" charset="0"/>
              </a:rPr>
              <a:t>молодежи</a:t>
            </a:r>
            <a:r>
              <a:rPr lang="ru-RU" sz="2400" u="sng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2" name="Rectangle 2"/>
          <p:cNvSpPr txBox="1">
            <a:spLocks noChangeArrowheads="1"/>
          </p:cNvSpPr>
          <p:nvPr/>
        </p:nvSpPr>
        <p:spPr bwMode="auto">
          <a:xfrm>
            <a:off x="611560" y="123478"/>
            <a:ext cx="8135938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27734"/>
            <a:ext cx="3960439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2427734"/>
            <a:ext cx="4032447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229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1" y="2139554"/>
            <a:ext cx="4322763" cy="17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39751" y="1329929"/>
            <a:ext cx="8353425" cy="3726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751" y="1059582"/>
            <a:ext cx="8353425" cy="394223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dirty="0" err="1" smtClean="0">
                <a:latin typeface="Times New Roman" pitchFamily="18" charset="0"/>
              </a:rPr>
              <a:t>С</a:t>
            </a:r>
            <a:r>
              <a:rPr lang="ru-RU" sz="2600" dirty="0" err="1" smtClean="0">
                <a:effectLst/>
                <a:latin typeface="Times New Roman" pitchFamily="18" charset="0"/>
              </a:rPr>
              <a:t>атанисты</a:t>
            </a:r>
            <a:r>
              <a:rPr lang="ru-RU" sz="2600" dirty="0" smtClean="0">
                <a:effectLst/>
                <a:latin typeface="Times New Roman" pitchFamily="18" charset="0"/>
              </a:rPr>
              <a:t>,</a:t>
            </a:r>
            <a:r>
              <a:rPr lang="en-US" sz="2600" dirty="0" smtClean="0">
                <a:effectLst/>
                <a:latin typeface="Times New Roman" pitchFamily="18" charset="0"/>
              </a:rPr>
              <a:t> </a:t>
            </a:r>
            <a:r>
              <a:rPr lang="ru-RU" sz="2600" dirty="0" smtClean="0">
                <a:effectLst/>
                <a:latin typeface="Times New Roman" pitchFamily="18" charset="0"/>
              </a:rPr>
              <a:t>как одно из</a:t>
            </a:r>
            <a:r>
              <a:rPr lang="ru-RU" sz="2600" b="1" dirty="0" smtClean="0">
                <a:effectLst/>
                <a:latin typeface="Times New Roman" pitchFamily="18" charset="0"/>
              </a:rPr>
              <a:t> </a:t>
            </a:r>
            <a:r>
              <a:rPr lang="ru-RU" sz="2600" dirty="0" smtClean="0">
                <a:effectLst/>
                <a:latin typeface="Times New Roman" pitchFamily="18" charset="0"/>
              </a:rPr>
              <a:t>религиозных течений, в рядах которого наблюдается большое количество молодых людей.</a:t>
            </a:r>
          </a:p>
        </p:txBody>
      </p:sp>
      <p:sp>
        <p:nvSpPr>
          <p:cNvPr id="13317" name="Rectangle 2"/>
          <p:cNvSpPr txBox="1">
            <a:spLocks noChangeArrowheads="1"/>
          </p:cNvSpPr>
          <p:nvPr/>
        </p:nvSpPr>
        <p:spPr bwMode="auto">
          <a:xfrm>
            <a:off x="539751" y="1"/>
            <a:ext cx="8353425" cy="987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 cstate="print"/>
          <a:srcRect l="8199"/>
          <a:stretch>
            <a:fillRect/>
          </a:stretch>
        </p:blipFill>
        <p:spPr bwMode="auto">
          <a:xfrm>
            <a:off x="4643439" y="2158603"/>
            <a:ext cx="412908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867894"/>
            <a:ext cx="22193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33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539751" y="1329929"/>
            <a:ext cx="8208963" cy="3618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006078"/>
            <a:ext cx="7704137" cy="376594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международной сети Интернет в противоправных целях - обеспечивает радикальным общественным организациям доступ к широкой аудитории и пропаганды своей деятельности, возможность размещения подробной информации о своих целях и задачах, времени и месте встреч, планируемых акциях.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539751" y="1"/>
            <a:ext cx="8208963" cy="8435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9782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176" y="3147814"/>
            <a:ext cx="3878263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Общественная опасность экстремизма</a:t>
            </a:r>
            <a:endParaRPr lang="ru-RU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251520" y="1131590"/>
            <a:ext cx="8568951" cy="3744020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экстремизм представляет угрозу правам и свободам человека и гражданина, ибо экстремистские организации применяют для достижения своих целей нелегитимное насилие;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экстремистские формирования стимулируют межнациональные, межрелигиозные, социально-политические конфликты;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возрастает популярность экстремистских идей и настроений в молодежной среде;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4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857238"/>
            <a:ext cx="32861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Первичная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Выявление человека, который является потенциальным объектом для вовлечения в секту, экстремистскую или террористическую организацию. Вербовщик изучает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контент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интернет-форумов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блогов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сообществ на предмет активных участников.</a:t>
            </a: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Сбор информации об объекте - изучение личной странички в социальных сетях, изучение высказываний конкретного человека в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блогах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социальных сетях с целью установления его психологического состояния, умонастроений, переписка посредством личных сообщений с самим объектом.</a:t>
            </a: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spc="-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Оценка полученной информации с точки зрения возможности привлечения потенциального кандидата к тем или иным акциям в той или иной роли.</a:t>
            </a: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857238"/>
            <a:ext cx="32861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Вторая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Установление непосредственного контакта с потенциальным объектом,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онлайн-беседы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предложения изучить определённую литературу или посмотреть специальные сайты. Здесь вербовщик придерживается определённой «легенды» и сообщает о себе сведения, которые будут позитивно восприняты вербуемым (также разочарован укладом жизни, но нашёл выход, имеет ту же профессию, род занятий и т.п.). Характерно, что такие контакты могут расцениваться объектом как совершенно случайные. Однако эти «счастливые» случайности являются результатом продолжительной работы в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онлайн-режиме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endParaRPr lang="ru-RU" sz="2000" spc="-1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857238"/>
            <a:ext cx="32861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Вторая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>
              <a:spcBef>
                <a:spcPts val="120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Оценка личных психологических качеств человека и его текущих психологических, личностных, материальных проблем.</a:t>
            </a:r>
          </a:p>
          <a:p>
            <a:pPr lvl="0" indent="457200">
              <a:spcBef>
                <a:spcPts val="120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Отнесение объекта к разряду «одноразовых» или «многоразовых» потенциальных членов.</a:t>
            </a:r>
          </a:p>
          <a:p>
            <a:pPr lvl="0" indent="457200">
              <a:spcBef>
                <a:spcPts val="120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Проверка надёжности деятельности привлечённого объекта - привлечение к участию в 1-2 пробных онлайновых акциях под строгим наблюдением куратора.</a:t>
            </a:r>
          </a:p>
          <a:p>
            <a:pPr lvl="0" indent="457200" algn="just"/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endParaRPr lang="ru-RU" sz="2000" spc="-1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785800"/>
            <a:ext cx="328614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Третья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>
              <a:spcBef>
                <a:spcPts val="1200"/>
              </a:spcBef>
            </a:pPr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endParaRPr lang="ru-RU" sz="2000" spc="-1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142844" y="1142990"/>
            <a:ext cx="878687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Прямое предложение вступить в организацию. Здесь участие в организации подаётся как способ решения проблем, выхода из житейского, психологического или мировоззренческого «тупика»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случае необходимости - психологическое удержание объекта на необходимый для экстремисткой или террористической организации период деятельности (консервация)</a:t>
            </a:r>
          </a:p>
          <a:p>
            <a:pPr indent="457200" algn="just"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Переход к реальной деятельности. Сопряжён с чрезвычайным усилием группового давления. Здесь возможны: привлечение завербованного к вербовочной деятельности в отношении других людей; организация для завербованного перемещения к месту непосредственного осуществления террористических акций или боевых действий; включение в группу, непосредственно реализующую террористические акты, и т.д.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Тебе надоело сидеть в темноте и слушать бесконечные проповеди о том, что такое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хорошо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что такое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плохо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Тебя пугают Исламом, но не объясняют, чего нужно бояться на самом деле? Ты уже никому не веришь и не знаешь, что делать? ПРИХОДИ! Мы поможем тебе увидеть истинный Свет.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Ты хочешь наполнить свою жизнь смыслом? Жить по законам, не навязанным тебе людьми, а данным всему человечеству Свыше? Ты хочешь разобраться во всём и познать, наконец, настоящую Истину? Понять, как всё обустроено на самом деле? ПРИХОДИ! Тебя не обманут.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замучила несправедливость? Ты негодуешь, глядя на то, как льются реки крови и как одни грабят других? Ты хочешь изменить мир к лучшему? Построить страну, где будут настоящие, а не фальшивые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Законы, где всё будет по Справедливости? Нет дела более достойного! ПРИХОДИ! Мы думаем так же, как ты.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Тебя никто не понимает? Люди вокруг слушают только себя, а ты остаёшься наедине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со своими проблемами, снова и снова? Тебе хочется найти выход, но ты не знаешь, к кому пойти? Ты боишься, что тебе снова сделают больно, и всё станет ещё хуже? Ты хочешь начать всё с начала? Помни: безвыходных ситуаций не бывает. ПРИХОДИ! Во всём разберёмся.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настоящий профессионал, но этого никто не замечае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т? Тебе надоело работать за гроши, зависеть от курсов валют и настроения начальника? Ты чувствуешь, что нужен своей собственной стране? Предлагаем тебе поучаствовать в нашем международном проекте, где нет лишних людей, где талант каждого находит и применение, и достойную оплату. Наши деньги имеют реальную цену. Вместе мы сможем построить лучшее будущее!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мечтаешь увидеть весь мир, но не можешь поехать? Тебе надоело сидеть в четырёх стенах и на всё просить разрешения? Ты можешь отправиться в путешествие, никого не спрашивая. Ты будешь жить в новой стране и ни от кого не зависеть. Если ты хочешь увидеть настоящий Рай на Земле, ПРИХОДИ! Для нас нет ничего невозможного.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ты сделал сегодня для Аллаха? Не привык ли ты, подобно неверующим, смотреть как этот мир катится во тьму? Помнишь ли ты о своём долге перед Всевышним? Разве не твой долг остановить грех и очистить от него мир? ПРИХОДИ, и мы поможем тебе исполнить свой долг, как и подобает истинно верующим.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179512" y="161584"/>
            <a:ext cx="8784976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 жизни человека попавшего под действия вербовщиков наступают резкие изменения. </a:t>
            </a:r>
          </a:p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Общительный молодой человек может становиться замкнутым,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закомплексованным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молчаливым, настороженным, раздражительным. Меняется и пищевой рацион. В случае расспросов, что происходит просто уходит в себя. Симптоматика устойчивого страха, подозрительности. Но возможен диаметрально противоположный вариант, когда человек становится избыточно уверенным, высокомерным, поскольку он получает ресурсную поддержку от новой социальной группы. </a:t>
            </a:r>
          </a:p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На теле завербованного могут появиться странные татуировки. Без видимых причин человек бросает курить, увлекается силовыми видами спорта, стрельбой и холодным оружием.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395536" y="503205"/>
            <a:ext cx="8424936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Также меняется внешний вид: привычная одежда и причёска. Женщины перестают пользоваться косметикой и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парфюмом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 Мужчины отказываются носить галстук и отращивают бороду, из гардероба завербованной девушки «вымываются» так называемые откровенные наряды, а цвета одежды становятся мрачными и однотонными. </a:t>
            </a:r>
          </a:p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Меняется лексика, при этом могут произноситься не к месту якобы духовные цитаты. Однако, насторожить должны только резкие изменения и несвойственное традиции поведение. </a:t>
            </a:r>
          </a:p>
          <a:p>
            <a:pPr indent="457200"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Заметить и не проигнорировать такие сигналы – это наша социальная ответственность друг перед другом.  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Содержимое 4"/>
          <p:cNvSpPr>
            <a:spLocks noGrp="1"/>
          </p:cNvSpPr>
          <p:nvPr>
            <p:ph idx="1"/>
          </p:nvPr>
        </p:nvSpPr>
        <p:spPr>
          <a:xfrm>
            <a:off x="357188" y="483518"/>
            <a:ext cx="8535292" cy="4659982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растет проникновение экстремизма в политику, что приводит к неконституционным политическим изменениям, к ослаблению политической системы;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экстремистские идеи, концепции нередко выступают идеологической основой терроризма, о чем свидетельствует международный и российский опыт;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значительная часть населения при определенных обстоятельствах может быть вовлечена в противоправные действия экстремистского характера, тем самым велика вероятность создания «мощного силового потенциала», способного радикально дестабилизировать общественный порядок.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0" y="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ГОРЯЧАЯ ЛИНИЯ ПО ПРОТИВОДЕЙС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 ДЕЯТЕЛЬНОСТИ ДАИШ НА ТЕРРИТОРИИ РОССИЙСКОЙ ФЕДЕРАЦИИ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августа 2015 года Общественная палата РФ открыла горячую линию по противодействию вербовщикам террористической организации ДАИШ на территории Российской Федерации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вы чувствуете, что есть опасения что Вас или Вашего товарища вербуют в секту или террористическую организацию, позвоните на «горячую линию» Общественной палаты по бесплатному номеру телефона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8 - 800 - 700 - 8 - 800 (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пн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9:00 до 18:00,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пт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9:00до 16:45 МСК)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либо напишите обращение в электронном виде на официальном сайте Общественной палаты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www.oprf.ru</a:t>
            </a: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поступающие обращения тщательно обрабатываются в координации с профессиональными психологами, Национальным антитеррористическим комитетом, правоохранительными органами.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28625"/>
            <a:ext cx="8352928" cy="4339829"/>
          </a:xfrm>
        </p:spPr>
        <p:txBody>
          <a:bodyPr>
            <a:normAutofit fontScale="775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dirty="0" smtClean="0"/>
          </a:p>
          <a:p>
            <a:pPr marL="411480"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5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Политический 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экстремизм – направленный на изменение существующего государственного устройства.</a:t>
            </a:r>
          </a:p>
          <a:p>
            <a:pPr marL="411480"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5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Националистический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 экстремизм – опирается и проповедует идеи исключительности и превосходства своей нации.</a:t>
            </a:r>
          </a:p>
          <a:p>
            <a:pPr marL="411480"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5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Религиозный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  – основан на идеях превосходства исповедуемой веры и направленный на противоборство с представителями иных </a:t>
            </a:r>
            <a:r>
              <a:rPr lang="ru-RU" sz="3500" i="1" dirty="0" err="1" smtClean="0">
                <a:latin typeface="Times New Roman" pitchFamily="18" charset="0"/>
                <a:cs typeface="Times New Roman" pitchFamily="18" charset="0"/>
              </a:rPr>
              <a:t>конфессий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28625"/>
            <a:ext cx="8352928" cy="4339829"/>
          </a:xfrm>
        </p:spPr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dirty="0" smtClean="0"/>
          </a:p>
          <a:p>
            <a:pPr marL="0" indent="342542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Современными идеологами и психиатрами иностранных разведок разработаны новые тактики уничтожения народонаселения посредством нейролингвистического программирования (НЛП), применяемыми в глобальной сети Интернет.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28625"/>
            <a:ext cx="8352928" cy="4339829"/>
          </a:xfrm>
        </p:spPr>
        <p:txBody>
          <a:bodyPr>
            <a:normAutofit fontScale="92500" lnSpcReduction="10000"/>
          </a:bodyPr>
          <a:lstStyle/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АУЕ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Сайты террористических организаций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Секты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Неоязычные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Сатанисты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Тоталитарные секты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Суицидальные сообщества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Сообщества «Любование смертью»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Живодёры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/>
          <p:cNvSpPr txBox="1">
            <a:spLocks/>
          </p:cNvSpPr>
          <p:nvPr/>
        </p:nvSpPr>
        <p:spPr>
          <a:xfrm>
            <a:off x="0" y="0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ru-RU" dirty="0"/>
          </a:p>
        </p:txBody>
      </p:sp>
      <p:pic>
        <p:nvPicPr>
          <p:cNvPr id="3074" name="Picture 2" descr="E:\61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6"/>
            <a:ext cx="8572560" cy="20408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Самостоятельный вербовочный ресурс может быть скрыт в сетевых компьютерных играх, содержание которых направлено на культивирование насилия, подстрекательство к совершениям действий насильственного экстремистского характера.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4332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Иллюстрацией к такого рода технологиям вербовочной деятельности может служить электронный игровой ресурс «Большая игра, Сломай систему»</a:t>
            </a:r>
          </a:p>
        </p:txBody>
      </p:sp>
    </p:spTree>
    <p:extLst>
      <p:ext uri="{BB962C8B-B14F-4D97-AF65-F5344CB8AC3E}">
        <p14:creationId xmlns="" xmlns:p14="http://schemas.microsoft.com/office/powerpoint/2010/main" val="908272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29299</TotalTime>
  <Words>2446</Words>
  <Application>Microsoft Office PowerPoint</Application>
  <PresentationFormat>Экран (16:9)</PresentationFormat>
  <Paragraphs>198</Paragraphs>
  <Slides>50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3" baseType="lpstr">
      <vt:lpstr>Тема Office</vt:lpstr>
      <vt:lpstr>9_Тема Office</vt:lpstr>
      <vt:lpstr>Фотография Photo Editor</vt:lpstr>
      <vt:lpstr>Слайд 1</vt:lpstr>
      <vt:lpstr> Федеральный закон «О противодействии экстремистской     деятельности»  от 25 июля 2002 года № 114-ФЗ</vt:lpstr>
      <vt:lpstr>Слайд 3</vt:lpstr>
      <vt:lpstr>Общественная опасность экстремизма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Федеральный закон «О противодействии терроризму» от 06.03.2006 г. № 35-ФЗ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Инструменты антиисламской пропаганды</vt:lpstr>
      <vt:lpstr>Слайд 24</vt:lpstr>
      <vt:lpstr>Вербовка в ряды ИГИЛ из 100 стран мира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Этапы работы по вовлечению в экстремисткие и террористические организации</vt:lpstr>
      <vt:lpstr>Этапы работы по вовлечению в экстремисткие и террористические организации</vt:lpstr>
      <vt:lpstr>Этапы работы по вовлечению в экстремисткие и террористические организации</vt:lpstr>
      <vt:lpstr>Этапы работы по вовлечению в экстремисткие и террористические организации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выходцев из различных государств во внутренних вооруженных конфликтах на стороне международных террористических организаций как фактор оказывающий дестабилизирующее влияние на внутриполитическую обстановку в странах происхождения указанных граждан. Продолжение работы по вскрытию и разработке перемещения боевиков</dc:title>
  <dc:creator>ArzhanovAL</dc:creator>
  <cp:lastModifiedBy>Серега</cp:lastModifiedBy>
  <cp:revision>1095</cp:revision>
  <cp:lastPrinted>2016-04-08T16:51:30Z</cp:lastPrinted>
  <dcterms:created xsi:type="dcterms:W3CDTF">2014-03-19T05:58:17Z</dcterms:created>
  <dcterms:modified xsi:type="dcterms:W3CDTF">2023-03-08T15:50:56Z</dcterms:modified>
</cp:coreProperties>
</file>